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handoutMasterIdLst>
    <p:handoutMasterId r:id="rId30"/>
  </p:handoutMasterIdLst>
  <p:sldIdLst>
    <p:sldId id="277" r:id="rId2"/>
    <p:sldId id="292" r:id="rId3"/>
    <p:sldId id="339" r:id="rId4"/>
    <p:sldId id="340" r:id="rId5"/>
    <p:sldId id="341" r:id="rId6"/>
    <p:sldId id="342" r:id="rId7"/>
    <p:sldId id="343" r:id="rId8"/>
    <p:sldId id="344" r:id="rId9"/>
    <p:sldId id="345" r:id="rId10"/>
    <p:sldId id="348" r:id="rId11"/>
    <p:sldId id="349" r:id="rId12"/>
    <p:sldId id="346" r:id="rId13"/>
    <p:sldId id="350" r:id="rId14"/>
    <p:sldId id="351" r:id="rId15"/>
    <p:sldId id="347" r:id="rId16"/>
    <p:sldId id="352" r:id="rId17"/>
    <p:sldId id="353" r:id="rId18"/>
    <p:sldId id="354" r:id="rId19"/>
    <p:sldId id="355" r:id="rId20"/>
    <p:sldId id="356" r:id="rId21"/>
    <p:sldId id="358" r:id="rId22"/>
    <p:sldId id="357" r:id="rId23"/>
    <p:sldId id="360" r:id="rId24"/>
    <p:sldId id="359" r:id="rId25"/>
    <p:sldId id="338" r:id="rId26"/>
    <p:sldId id="361" r:id="rId27"/>
    <p:sldId id="362" r:id="rId28"/>
  </p:sldIdLst>
  <p:sldSz cx="12192000" cy="6858000"/>
  <p:notesSz cx="6797675" cy="987266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96B9C0A9-A055-491A-9204-A02E4C34CC81}">
          <p14:sldIdLst>
            <p14:sldId id="277"/>
            <p14:sldId id="292"/>
            <p14:sldId id="339"/>
            <p14:sldId id="340"/>
            <p14:sldId id="341"/>
            <p14:sldId id="342"/>
            <p14:sldId id="343"/>
            <p14:sldId id="344"/>
            <p14:sldId id="345"/>
            <p14:sldId id="348"/>
            <p14:sldId id="349"/>
            <p14:sldId id="346"/>
            <p14:sldId id="350"/>
            <p14:sldId id="351"/>
            <p14:sldId id="347"/>
            <p14:sldId id="352"/>
            <p14:sldId id="353"/>
            <p14:sldId id="354"/>
            <p14:sldId id="355"/>
            <p14:sldId id="356"/>
            <p14:sldId id="358"/>
            <p14:sldId id="357"/>
            <p14:sldId id="360"/>
            <p14:sldId id="359"/>
            <p14:sldId id="338"/>
            <p14:sldId id="361"/>
            <p14:sldId id="36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autoAdjust="0"/>
    <p:restoredTop sz="94660"/>
  </p:normalViewPr>
  <p:slideViewPr>
    <p:cSldViewPr snapToGrid="0">
      <p:cViewPr varScale="1">
        <p:scale>
          <a:sx n="86" d="100"/>
          <a:sy n="86" d="100"/>
        </p:scale>
        <p:origin x="984" y="72"/>
      </p:cViewPr>
      <p:guideLst>
        <p:guide orient="horz" pos="2160"/>
        <p:guide pos="3840"/>
      </p:guideLst>
    </p:cSldViewPr>
  </p:slideViewPr>
  <p:notesTextViewPr>
    <p:cViewPr>
      <p:scale>
        <a:sx n="1" d="1"/>
        <a:sy n="1" d="1"/>
      </p:scale>
      <p:origin x="0" y="0"/>
    </p:cViewPr>
  </p:notesTextViewPr>
  <p:notesViewPr>
    <p:cSldViewPr snapToGrid="0" showGuides="1">
      <p:cViewPr varScale="1">
        <p:scale>
          <a:sx n="113" d="100"/>
          <a:sy n="113" d="100"/>
        </p:scale>
        <p:origin x="5272"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789049EB-806E-4AFB-A5E0-73FBF61C3561}"/>
              </a:ext>
            </a:extLst>
          </p:cNvPr>
          <p:cNvSpPr>
            <a:spLocks noGrp="1"/>
          </p:cNvSpPr>
          <p:nvPr>
            <p:ph type="hdr" sz="quarter"/>
          </p:nvPr>
        </p:nvSpPr>
        <p:spPr>
          <a:xfrm>
            <a:off x="1" y="0"/>
            <a:ext cx="2945659" cy="301758"/>
          </a:xfrm>
          <a:prstGeom prst="rect">
            <a:avLst/>
          </a:prstGeom>
        </p:spPr>
        <p:txBody>
          <a:bodyPr vert="horz" lIns="95254" tIns="47627" rIns="95254" bIns="47627" rtlCol="0"/>
          <a:lstStyle>
            <a:lvl1pPr algn="l">
              <a:defRPr sz="1300"/>
            </a:lvl1pPr>
          </a:lstStyle>
          <a:p>
            <a:r>
              <a:rPr lang="de-AT" sz="1100"/>
              <a:t>STTZ Weiz, </a:t>
            </a:r>
            <a:r>
              <a:rPr lang="de-AT" sz="1100" dirty="0"/>
              <a:t>Modul GET/ET1, SS2018</a:t>
            </a:r>
          </a:p>
        </p:txBody>
      </p:sp>
      <p:sp>
        <p:nvSpPr>
          <p:cNvPr id="3" name="Datumsplatzhalter 2">
            <a:extLst>
              <a:ext uri="{FF2B5EF4-FFF2-40B4-BE49-F238E27FC236}">
                <a16:creationId xmlns:a16="http://schemas.microsoft.com/office/drawing/2014/main" id="{546BD70F-7EF1-40D6-B06A-8A3DF4657BA3}"/>
              </a:ext>
            </a:extLst>
          </p:cNvPr>
          <p:cNvSpPr>
            <a:spLocks noGrp="1"/>
          </p:cNvSpPr>
          <p:nvPr>
            <p:ph type="dt" sz="quarter" idx="1"/>
          </p:nvPr>
        </p:nvSpPr>
        <p:spPr>
          <a:xfrm>
            <a:off x="3850444" y="0"/>
            <a:ext cx="2945659" cy="301758"/>
          </a:xfrm>
          <a:prstGeom prst="rect">
            <a:avLst/>
          </a:prstGeom>
        </p:spPr>
        <p:txBody>
          <a:bodyPr vert="horz" lIns="95254" tIns="47627" rIns="95254" bIns="47627" rtlCol="0"/>
          <a:lstStyle>
            <a:lvl1pPr algn="r">
              <a:defRPr sz="1300"/>
            </a:lvl1pPr>
          </a:lstStyle>
          <a:p>
            <a:r>
              <a:rPr lang="de-DE" sz="1100" dirty="0"/>
              <a:t>13.&amp;14.07.2018</a:t>
            </a:r>
            <a:endParaRPr lang="de-AT" sz="1100" dirty="0"/>
          </a:p>
        </p:txBody>
      </p:sp>
      <p:sp>
        <p:nvSpPr>
          <p:cNvPr id="5" name="Foliennummernplatzhalter 4">
            <a:extLst>
              <a:ext uri="{FF2B5EF4-FFF2-40B4-BE49-F238E27FC236}">
                <a16:creationId xmlns:a16="http://schemas.microsoft.com/office/drawing/2014/main" id="{5D5347FF-C32C-4D4C-A1DF-751081323522}"/>
              </a:ext>
            </a:extLst>
          </p:cNvPr>
          <p:cNvSpPr>
            <a:spLocks noGrp="1"/>
          </p:cNvSpPr>
          <p:nvPr>
            <p:ph type="sldNum" sz="quarter" idx="3"/>
          </p:nvPr>
        </p:nvSpPr>
        <p:spPr>
          <a:xfrm>
            <a:off x="3850444" y="9551802"/>
            <a:ext cx="2945659" cy="320863"/>
          </a:xfrm>
          <a:prstGeom prst="rect">
            <a:avLst/>
          </a:prstGeom>
        </p:spPr>
        <p:txBody>
          <a:bodyPr vert="horz" lIns="95254" tIns="47627" rIns="95254" bIns="47627" rtlCol="0" anchor="b"/>
          <a:lstStyle>
            <a:lvl1pPr algn="r">
              <a:defRPr sz="1300"/>
            </a:lvl1pPr>
          </a:lstStyle>
          <a:p>
            <a:r>
              <a:rPr lang="de-AT" sz="1100" dirty="0"/>
              <a:t>Kapitel 5, Seite </a:t>
            </a:r>
            <a:fld id="{DEABFB04-C7F6-4F22-8D17-96A15F84A6C6}" type="slidenum">
              <a:rPr lang="de-AT" sz="1100"/>
              <a:t>‹Nr.›</a:t>
            </a:fld>
            <a:endParaRPr lang="de-AT" sz="1100" dirty="0"/>
          </a:p>
        </p:txBody>
      </p:sp>
    </p:spTree>
    <p:extLst>
      <p:ext uri="{BB962C8B-B14F-4D97-AF65-F5344CB8AC3E}">
        <p14:creationId xmlns:p14="http://schemas.microsoft.com/office/powerpoint/2010/main" val="916992240"/>
      </p:ext>
    </p:extLst>
  </p:cSld>
  <p:clrMap bg1="lt1" tx1="dk1" bg2="lt2" tx2="dk2" accent1="accent1" accent2="accent2" accent3="accent3" accent4="accent4" accent5="accent5" accent6="accent6" hlink="hlink" folHlink="folHlink"/>
  <p:hf sldNum="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976" cy="494516"/>
          </a:xfrm>
          <a:prstGeom prst="rect">
            <a:avLst/>
          </a:prstGeom>
        </p:spPr>
        <p:txBody>
          <a:bodyPr vert="horz" lIns="87938" tIns="43969" rIns="87938" bIns="43969" rtlCol="0"/>
          <a:lstStyle>
            <a:lvl1pPr algn="l">
              <a:defRPr sz="1200"/>
            </a:lvl1pPr>
          </a:lstStyle>
          <a:p>
            <a:r>
              <a:rPr lang="de-AT"/>
              <a:t>BLABLA OBEN</a:t>
            </a:r>
          </a:p>
        </p:txBody>
      </p:sp>
      <p:sp>
        <p:nvSpPr>
          <p:cNvPr id="3" name="Datumsplatzhalter 2"/>
          <p:cNvSpPr>
            <a:spLocks noGrp="1"/>
          </p:cNvSpPr>
          <p:nvPr>
            <p:ph type="dt" idx="1"/>
          </p:nvPr>
        </p:nvSpPr>
        <p:spPr>
          <a:xfrm>
            <a:off x="3850645" y="0"/>
            <a:ext cx="2945976" cy="494516"/>
          </a:xfrm>
          <a:prstGeom prst="rect">
            <a:avLst/>
          </a:prstGeom>
        </p:spPr>
        <p:txBody>
          <a:bodyPr vert="horz" lIns="87938" tIns="43969" rIns="87938" bIns="43969" rtlCol="0"/>
          <a:lstStyle>
            <a:lvl1pPr algn="r">
              <a:defRPr sz="1200"/>
            </a:lvl1pPr>
          </a:lstStyle>
          <a:p>
            <a:r>
              <a:rPr lang="de-DE"/>
              <a:t>13.&amp;14.07.2018</a:t>
            </a:r>
            <a:endParaRPr lang="de-AT"/>
          </a:p>
        </p:txBody>
      </p:sp>
      <p:sp>
        <p:nvSpPr>
          <p:cNvPr id="4" name="Folienbildplatzhalter 3"/>
          <p:cNvSpPr>
            <a:spLocks noGrp="1" noRot="1" noChangeAspect="1"/>
          </p:cNvSpPr>
          <p:nvPr>
            <p:ph type="sldImg" idx="2"/>
          </p:nvPr>
        </p:nvSpPr>
        <p:spPr>
          <a:xfrm>
            <a:off x="438150" y="1233488"/>
            <a:ext cx="5921375" cy="3332162"/>
          </a:xfrm>
          <a:prstGeom prst="rect">
            <a:avLst/>
          </a:prstGeom>
          <a:noFill/>
          <a:ln w="12700">
            <a:solidFill>
              <a:prstClr val="black"/>
            </a:solidFill>
          </a:ln>
        </p:spPr>
        <p:txBody>
          <a:bodyPr vert="horz" lIns="87938" tIns="43969" rIns="87938" bIns="43969" rtlCol="0" anchor="ctr"/>
          <a:lstStyle/>
          <a:p>
            <a:endParaRPr lang="de-AT"/>
          </a:p>
        </p:txBody>
      </p:sp>
      <p:sp>
        <p:nvSpPr>
          <p:cNvPr id="5" name="Notizenplatzhalter 4"/>
          <p:cNvSpPr>
            <a:spLocks noGrp="1"/>
          </p:cNvSpPr>
          <p:nvPr>
            <p:ph type="body" sz="quarter" idx="3"/>
          </p:nvPr>
        </p:nvSpPr>
        <p:spPr>
          <a:xfrm>
            <a:off x="680085" y="4750888"/>
            <a:ext cx="5437507" cy="3887693"/>
          </a:xfrm>
          <a:prstGeom prst="rect">
            <a:avLst/>
          </a:prstGeom>
        </p:spPr>
        <p:txBody>
          <a:bodyPr vert="horz" lIns="87938" tIns="43969" rIns="87938" bIns="43969"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9378147"/>
            <a:ext cx="2945976" cy="494516"/>
          </a:xfrm>
          <a:prstGeom prst="rect">
            <a:avLst/>
          </a:prstGeom>
        </p:spPr>
        <p:txBody>
          <a:bodyPr vert="horz" lIns="87938" tIns="43969" rIns="87938" bIns="43969" rtlCol="0" anchor="b"/>
          <a:lstStyle>
            <a:lvl1pPr algn="l">
              <a:defRPr sz="1200"/>
            </a:lvl1pPr>
          </a:lstStyle>
          <a:p>
            <a:r>
              <a:rPr lang="de-AT"/>
              <a:t>BLABLA UNTEN</a:t>
            </a:r>
          </a:p>
        </p:txBody>
      </p:sp>
      <p:sp>
        <p:nvSpPr>
          <p:cNvPr id="7" name="Foliennummernplatzhalter 6"/>
          <p:cNvSpPr>
            <a:spLocks noGrp="1"/>
          </p:cNvSpPr>
          <p:nvPr>
            <p:ph type="sldNum" sz="quarter" idx="5"/>
          </p:nvPr>
        </p:nvSpPr>
        <p:spPr>
          <a:xfrm>
            <a:off x="3850645" y="9378147"/>
            <a:ext cx="2945976" cy="494516"/>
          </a:xfrm>
          <a:prstGeom prst="rect">
            <a:avLst/>
          </a:prstGeom>
        </p:spPr>
        <p:txBody>
          <a:bodyPr vert="horz" lIns="87938" tIns="43969" rIns="87938" bIns="43969" rtlCol="0" anchor="b"/>
          <a:lstStyle>
            <a:lvl1pPr algn="r">
              <a:defRPr sz="1200"/>
            </a:lvl1pPr>
          </a:lstStyle>
          <a:p>
            <a:fld id="{A8E70B8C-F380-445F-A2E1-B1FE6C375DBF}" type="slidenum">
              <a:rPr lang="de-AT" smtClean="0"/>
              <a:t>‹Nr.›</a:t>
            </a:fld>
            <a:endParaRPr lang="de-AT"/>
          </a:p>
        </p:txBody>
      </p:sp>
    </p:spTree>
    <p:extLst>
      <p:ext uri="{BB962C8B-B14F-4D97-AF65-F5344CB8AC3E}">
        <p14:creationId xmlns:p14="http://schemas.microsoft.com/office/powerpoint/2010/main" val="3177731324"/>
      </p:ext>
    </p:extLst>
  </p:cSld>
  <p:clrMap bg1="lt1" tx1="dk1" bg2="lt2" tx2="dk2" accent1="accent1" accent2="accent2" accent3="accent3" accent4="accent4" accent5="accent5" accent6="accent6" hlink="hlink" folHlink="folHlink"/>
  <p:hf sldNum="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de-AT"/>
              <a:t>BLABLA OBEN</a:t>
            </a:r>
          </a:p>
        </p:txBody>
      </p:sp>
      <p:sp>
        <p:nvSpPr>
          <p:cNvPr id="5" name="Datumsplatzhalter 4"/>
          <p:cNvSpPr>
            <a:spLocks noGrp="1"/>
          </p:cNvSpPr>
          <p:nvPr>
            <p:ph type="dt" idx="11"/>
          </p:nvPr>
        </p:nvSpPr>
        <p:spPr/>
        <p:txBody>
          <a:bodyPr/>
          <a:lstStyle/>
          <a:p>
            <a:r>
              <a:rPr lang="de-DE"/>
              <a:t>13.&amp;14.07.2018</a:t>
            </a:r>
            <a:endParaRPr lang="de-AT"/>
          </a:p>
        </p:txBody>
      </p:sp>
      <p:sp>
        <p:nvSpPr>
          <p:cNvPr id="6" name="Fußzeilenplatzhalter 5"/>
          <p:cNvSpPr>
            <a:spLocks noGrp="1"/>
          </p:cNvSpPr>
          <p:nvPr>
            <p:ph type="ftr" sz="quarter" idx="12"/>
          </p:nvPr>
        </p:nvSpPr>
        <p:spPr/>
        <p:txBody>
          <a:bodyPr/>
          <a:lstStyle/>
          <a:p>
            <a:r>
              <a:rPr lang="de-AT"/>
              <a:t>BLABLA UNTEN</a:t>
            </a:r>
          </a:p>
        </p:txBody>
      </p:sp>
    </p:spTree>
    <p:extLst>
      <p:ext uri="{BB962C8B-B14F-4D97-AF65-F5344CB8AC3E}">
        <p14:creationId xmlns:p14="http://schemas.microsoft.com/office/powerpoint/2010/main" val="1594718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p:cNvSpPr>
            <a:spLocks noGrp="1"/>
          </p:cNvSpPr>
          <p:nvPr>
            <p:ph type="dt" sz="half" idx="10"/>
          </p:nvPr>
        </p:nvSpPr>
        <p:spPr/>
        <p:txBody>
          <a:bodyPr/>
          <a:lstStyle/>
          <a:p>
            <a:fld id="{A8D610B3-4D39-4308-9E32-E5989D8439B7}" type="datetime1">
              <a:rPr lang="de-AT" smtClean="0"/>
              <a:t>07.12.2021</a:t>
            </a:fld>
            <a:endParaRPr lang="de-AT"/>
          </a:p>
        </p:txBody>
      </p:sp>
      <p:sp>
        <p:nvSpPr>
          <p:cNvPr id="5" name="Fußzeilenplatzhalter 4"/>
          <p:cNvSpPr>
            <a:spLocks noGrp="1"/>
          </p:cNvSpPr>
          <p:nvPr>
            <p:ph type="ftr" sz="quarter" idx="11"/>
          </p:nvPr>
        </p:nvSpPr>
        <p:spPr/>
        <p:txBody>
          <a:bodyPr/>
          <a:lstStyle/>
          <a:p>
            <a:r>
              <a:rPr lang="de-AT"/>
              <a:t>(C) Adolf E. Reinhart, 2018</a:t>
            </a:r>
          </a:p>
        </p:txBody>
      </p:sp>
      <p:sp>
        <p:nvSpPr>
          <p:cNvPr id="6" name="Foliennummernplatzhalter 5"/>
          <p:cNvSpPr>
            <a:spLocks noGrp="1"/>
          </p:cNvSpPr>
          <p:nvPr>
            <p:ph type="sldNum" sz="quarter" idx="12"/>
          </p:nvPr>
        </p:nvSpPr>
        <p:spPr/>
        <p:txBody>
          <a:bodyPr/>
          <a:lstStyle/>
          <a:p>
            <a:fld id="{096BF750-551A-4A2F-8F70-469CE81BF78F}" type="slidenum">
              <a:rPr lang="de-AT" smtClean="0"/>
              <a:t>‹Nr.›</a:t>
            </a:fld>
            <a:endParaRPr lang="de-AT"/>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Platzhalter für vertikalen Text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FF52D174-3AF6-481F-B92F-AE977E3650A2}" type="datetime1">
              <a:rPr lang="de-AT" smtClean="0"/>
              <a:t>07.12.2021</a:t>
            </a:fld>
            <a:endParaRPr lang="de-AT"/>
          </a:p>
        </p:txBody>
      </p:sp>
      <p:sp>
        <p:nvSpPr>
          <p:cNvPr id="5" name="Fußzeilenplatzhalter 4"/>
          <p:cNvSpPr>
            <a:spLocks noGrp="1"/>
          </p:cNvSpPr>
          <p:nvPr>
            <p:ph type="ftr" sz="quarter" idx="11"/>
          </p:nvPr>
        </p:nvSpPr>
        <p:spPr/>
        <p:txBody>
          <a:bodyPr/>
          <a:lstStyle/>
          <a:p>
            <a:r>
              <a:rPr lang="de-AT"/>
              <a:t>(C) Adolf E. Reinhart, 2018</a:t>
            </a:r>
          </a:p>
        </p:txBody>
      </p:sp>
      <p:sp>
        <p:nvSpPr>
          <p:cNvPr id="6" name="Foliennummernplatzhalter 5"/>
          <p:cNvSpPr>
            <a:spLocks noGrp="1"/>
          </p:cNvSpPr>
          <p:nvPr>
            <p:ph type="sldNum" sz="quarter" idx="12"/>
          </p:nvPr>
        </p:nvSpPr>
        <p:spPr/>
        <p:txBody>
          <a:bodyPr/>
          <a:lstStyle/>
          <a:p>
            <a:fld id="{096BF750-551A-4A2F-8F70-469CE81BF78F}" type="slidenum">
              <a:rPr lang="de-AT" smtClean="0"/>
              <a:t>‹Nr.›</a:t>
            </a:fld>
            <a:endParaRPr lang="de-AT"/>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Platzhalter für vertikalen Text 2"/>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9782E5D5-E361-4EE5-8656-78F075B40A3B}" type="datetime1">
              <a:rPr lang="de-AT" smtClean="0"/>
              <a:t>07.12.2021</a:t>
            </a:fld>
            <a:endParaRPr lang="de-AT"/>
          </a:p>
        </p:txBody>
      </p:sp>
      <p:sp>
        <p:nvSpPr>
          <p:cNvPr id="5" name="Fußzeilenplatzhalter 4"/>
          <p:cNvSpPr>
            <a:spLocks noGrp="1"/>
          </p:cNvSpPr>
          <p:nvPr>
            <p:ph type="ftr" sz="quarter" idx="11"/>
          </p:nvPr>
        </p:nvSpPr>
        <p:spPr/>
        <p:txBody>
          <a:bodyPr/>
          <a:lstStyle/>
          <a:p>
            <a:r>
              <a:rPr lang="de-AT"/>
              <a:t>(C) Adolf E. Reinhart, 2018</a:t>
            </a:r>
          </a:p>
        </p:txBody>
      </p:sp>
      <p:sp>
        <p:nvSpPr>
          <p:cNvPr id="6" name="Foliennummernplatzhalter 5"/>
          <p:cNvSpPr>
            <a:spLocks noGrp="1"/>
          </p:cNvSpPr>
          <p:nvPr>
            <p:ph type="sldNum" sz="quarter" idx="12"/>
          </p:nvPr>
        </p:nvSpPr>
        <p:spPr/>
        <p:txBody>
          <a:bodyPr/>
          <a:lstStyle/>
          <a:p>
            <a:fld id="{096BF750-551A-4A2F-8F70-469CE81BF78F}" type="slidenum">
              <a:rPr lang="de-AT" smtClean="0"/>
              <a:t>‹Nr.›</a:t>
            </a:fld>
            <a:endParaRPr lang="de-AT"/>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4644DED9-63BE-4FD4-B2A5-C240B443063E}" type="datetime1">
              <a:rPr lang="de-AT" smtClean="0"/>
              <a:t>07.12.2021</a:t>
            </a:fld>
            <a:endParaRPr lang="de-AT"/>
          </a:p>
        </p:txBody>
      </p:sp>
      <p:sp>
        <p:nvSpPr>
          <p:cNvPr id="5" name="Fußzeilenplatzhalter 4"/>
          <p:cNvSpPr>
            <a:spLocks noGrp="1"/>
          </p:cNvSpPr>
          <p:nvPr>
            <p:ph type="ftr" sz="quarter" idx="11"/>
          </p:nvPr>
        </p:nvSpPr>
        <p:spPr/>
        <p:txBody>
          <a:bodyPr/>
          <a:lstStyle/>
          <a:p>
            <a:r>
              <a:rPr lang="de-AT"/>
              <a:t>(C) Adolf E. Reinhart, 2018</a:t>
            </a:r>
          </a:p>
        </p:txBody>
      </p:sp>
      <p:sp>
        <p:nvSpPr>
          <p:cNvPr id="6" name="Foliennummernplatzhalter 5"/>
          <p:cNvSpPr>
            <a:spLocks noGrp="1"/>
          </p:cNvSpPr>
          <p:nvPr>
            <p:ph type="sldNum" sz="quarter" idx="12"/>
          </p:nvPr>
        </p:nvSpPr>
        <p:spPr/>
        <p:txBody>
          <a:bodyPr/>
          <a:lstStyle/>
          <a:p>
            <a:fld id="{096BF750-551A-4A2F-8F70-469CE81BF78F}" type="slidenum">
              <a:rPr lang="de-AT" smtClean="0"/>
              <a:t>‹Nr.›</a:t>
            </a:fld>
            <a:endParaRPr lang="de-AT"/>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p:cNvSpPr>
            <a:spLocks noGrp="1"/>
          </p:cNvSpPr>
          <p:nvPr>
            <p:ph type="dt" sz="half" idx="10"/>
          </p:nvPr>
        </p:nvSpPr>
        <p:spPr/>
        <p:txBody>
          <a:bodyPr/>
          <a:lstStyle/>
          <a:p>
            <a:fld id="{8A640B80-0D7F-4F84-8029-49389E8D8F4A}" type="datetime1">
              <a:rPr lang="de-AT" smtClean="0"/>
              <a:t>07.12.2021</a:t>
            </a:fld>
            <a:endParaRPr lang="de-AT"/>
          </a:p>
        </p:txBody>
      </p:sp>
      <p:sp>
        <p:nvSpPr>
          <p:cNvPr id="5" name="Fußzeilenplatzhalter 4"/>
          <p:cNvSpPr>
            <a:spLocks noGrp="1"/>
          </p:cNvSpPr>
          <p:nvPr>
            <p:ph type="ftr" sz="quarter" idx="11"/>
          </p:nvPr>
        </p:nvSpPr>
        <p:spPr/>
        <p:txBody>
          <a:bodyPr/>
          <a:lstStyle/>
          <a:p>
            <a:r>
              <a:rPr lang="de-AT"/>
              <a:t>(C) Adolf E. Reinhart, 2018</a:t>
            </a:r>
          </a:p>
        </p:txBody>
      </p:sp>
      <p:sp>
        <p:nvSpPr>
          <p:cNvPr id="6" name="Foliennummernplatzhalter 5"/>
          <p:cNvSpPr>
            <a:spLocks noGrp="1"/>
          </p:cNvSpPr>
          <p:nvPr>
            <p:ph type="sldNum" sz="quarter" idx="12"/>
          </p:nvPr>
        </p:nvSpPr>
        <p:spPr/>
        <p:txBody>
          <a:bodyPr/>
          <a:lstStyle/>
          <a:p>
            <a:fld id="{096BF750-551A-4A2F-8F70-469CE81BF78F}" type="slidenum">
              <a:rPr lang="de-AT" smtClean="0"/>
              <a:t>‹Nr.›</a:t>
            </a:fld>
            <a:endParaRPr lang="de-AT"/>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4C377A16-B886-496C-B498-5FDEC1F54107}" type="datetime1">
              <a:rPr lang="de-AT" smtClean="0"/>
              <a:t>07.12.2021</a:t>
            </a:fld>
            <a:endParaRPr lang="de-AT"/>
          </a:p>
        </p:txBody>
      </p:sp>
      <p:sp>
        <p:nvSpPr>
          <p:cNvPr id="6" name="Fußzeilenplatzhalter 5"/>
          <p:cNvSpPr>
            <a:spLocks noGrp="1"/>
          </p:cNvSpPr>
          <p:nvPr>
            <p:ph type="ftr" sz="quarter" idx="11"/>
          </p:nvPr>
        </p:nvSpPr>
        <p:spPr/>
        <p:txBody>
          <a:bodyPr/>
          <a:lstStyle/>
          <a:p>
            <a:r>
              <a:rPr lang="de-AT"/>
              <a:t>(C) Adolf E. Reinhart, 2018</a:t>
            </a:r>
          </a:p>
        </p:txBody>
      </p:sp>
      <p:sp>
        <p:nvSpPr>
          <p:cNvPr id="7" name="Foliennummernplatzhalter 6"/>
          <p:cNvSpPr>
            <a:spLocks noGrp="1"/>
          </p:cNvSpPr>
          <p:nvPr>
            <p:ph type="sldNum" sz="quarter" idx="12"/>
          </p:nvPr>
        </p:nvSpPr>
        <p:spPr/>
        <p:txBody>
          <a:bodyPr/>
          <a:lstStyle/>
          <a:p>
            <a:fld id="{096BF750-551A-4A2F-8F70-469CE81BF78F}" type="slidenum">
              <a:rPr lang="de-AT" smtClean="0"/>
              <a:t>‹Nr.›</a:t>
            </a:fld>
            <a:endParaRPr lang="de-AT"/>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FB1C85D0-E899-4879-A2C6-B8FD4C57B807}" type="datetime1">
              <a:rPr lang="de-AT" smtClean="0"/>
              <a:t>07.12.2021</a:t>
            </a:fld>
            <a:endParaRPr lang="de-AT"/>
          </a:p>
        </p:txBody>
      </p:sp>
      <p:sp>
        <p:nvSpPr>
          <p:cNvPr id="8" name="Fußzeilenplatzhalter 7"/>
          <p:cNvSpPr>
            <a:spLocks noGrp="1"/>
          </p:cNvSpPr>
          <p:nvPr>
            <p:ph type="ftr" sz="quarter" idx="11"/>
          </p:nvPr>
        </p:nvSpPr>
        <p:spPr/>
        <p:txBody>
          <a:bodyPr/>
          <a:lstStyle/>
          <a:p>
            <a:r>
              <a:rPr lang="de-AT"/>
              <a:t>(C) Adolf E. Reinhart, 2018</a:t>
            </a:r>
          </a:p>
        </p:txBody>
      </p:sp>
      <p:sp>
        <p:nvSpPr>
          <p:cNvPr id="9" name="Foliennummernplatzhalter 8"/>
          <p:cNvSpPr>
            <a:spLocks noGrp="1"/>
          </p:cNvSpPr>
          <p:nvPr>
            <p:ph type="sldNum" sz="quarter" idx="12"/>
          </p:nvPr>
        </p:nvSpPr>
        <p:spPr/>
        <p:txBody>
          <a:bodyPr/>
          <a:lstStyle/>
          <a:p>
            <a:fld id="{096BF750-551A-4A2F-8F70-469CE81BF78F}" type="slidenum">
              <a:rPr lang="de-AT" smtClean="0"/>
              <a:t>‹Nr.›</a:t>
            </a:fld>
            <a:endParaRPr lang="de-AT"/>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p>
            <a:fld id="{D1B8D2B0-E561-49AE-A9A0-666F2F17DAB3}" type="datetime1">
              <a:rPr lang="de-AT" smtClean="0"/>
              <a:t>07.12.2021</a:t>
            </a:fld>
            <a:endParaRPr lang="de-AT"/>
          </a:p>
        </p:txBody>
      </p:sp>
      <p:sp>
        <p:nvSpPr>
          <p:cNvPr id="4" name="Fußzeilenplatzhalter 3"/>
          <p:cNvSpPr>
            <a:spLocks noGrp="1"/>
          </p:cNvSpPr>
          <p:nvPr>
            <p:ph type="ftr" sz="quarter" idx="11"/>
          </p:nvPr>
        </p:nvSpPr>
        <p:spPr/>
        <p:txBody>
          <a:bodyPr/>
          <a:lstStyle/>
          <a:p>
            <a:r>
              <a:rPr lang="de-AT"/>
              <a:t>(C) Adolf E. Reinhart, 2018</a:t>
            </a:r>
          </a:p>
        </p:txBody>
      </p:sp>
      <p:sp>
        <p:nvSpPr>
          <p:cNvPr id="5" name="Foliennummernplatzhalter 4"/>
          <p:cNvSpPr>
            <a:spLocks noGrp="1"/>
          </p:cNvSpPr>
          <p:nvPr>
            <p:ph type="sldNum" sz="quarter" idx="12"/>
          </p:nvPr>
        </p:nvSpPr>
        <p:spPr/>
        <p:txBody>
          <a:bodyPr/>
          <a:lstStyle/>
          <a:p>
            <a:fld id="{096BF750-551A-4A2F-8F70-469CE81BF78F}" type="slidenum">
              <a:rPr lang="de-AT" smtClean="0"/>
              <a:t>‹Nr.›</a:t>
            </a:fld>
            <a:endParaRPr lang="de-AT"/>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1B390F4-BD96-4651-9028-3C761C93CDE9}" type="datetime1">
              <a:rPr lang="de-AT" smtClean="0"/>
              <a:t>07.12.2021</a:t>
            </a:fld>
            <a:endParaRPr lang="de-AT"/>
          </a:p>
        </p:txBody>
      </p:sp>
      <p:sp>
        <p:nvSpPr>
          <p:cNvPr id="3" name="Fußzeilenplatzhalter 2"/>
          <p:cNvSpPr>
            <a:spLocks noGrp="1"/>
          </p:cNvSpPr>
          <p:nvPr>
            <p:ph type="ftr" sz="quarter" idx="11"/>
          </p:nvPr>
        </p:nvSpPr>
        <p:spPr/>
        <p:txBody>
          <a:bodyPr/>
          <a:lstStyle/>
          <a:p>
            <a:r>
              <a:rPr lang="de-AT"/>
              <a:t>(C) Adolf E. Reinhart, 2018</a:t>
            </a:r>
          </a:p>
        </p:txBody>
      </p:sp>
      <p:sp>
        <p:nvSpPr>
          <p:cNvPr id="4" name="Foliennummernplatzhalter 3"/>
          <p:cNvSpPr>
            <a:spLocks noGrp="1"/>
          </p:cNvSpPr>
          <p:nvPr>
            <p:ph type="sldNum" sz="quarter" idx="12"/>
          </p:nvPr>
        </p:nvSpPr>
        <p:spPr/>
        <p:txBody>
          <a:bodyPr/>
          <a:lstStyle/>
          <a:p>
            <a:fld id="{096BF750-551A-4A2F-8F70-469CE81BF78F}" type="slidenum">
              <a:rPr lang="de-AT" smtClean="0"/>
              <a:t>‹Nr.›</a:t>
            </a:fld>
            <a:endParaRPr lang="de-AT"/>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p:cNvSpPr>
            <a:spLocks noGrp="1"/>
          </p:cNvSpPr>
          <p:nvPr>
            <p:ph type="dt" sz="half" idx="10"/>
          </p:nvPr>
        </p:nvSpPr>
        <p:spPr/>
        <p:txBody>
          <a:bodyPr/>
          <a:lstStyle/>
          <a:p>
            <a:fld id="{8A640B80-0D7F-4F84-8029-49389E8D8F4A}" type="datetime1">
              <a:rPr lang="de-AT" smtClean="0"/>
              <a:t>07.12.2021</a:t>
            </a:fld>
            <a:endParaRPr lang="de-AT"/>
          </a:p>
        </p:txBody>
      </p:sp>
      <p:sp>
        <p:nvSpPr>
          <p:cNvPr id="6" name="Fußzeilenplatzhalter 5"/>
          <p:cNvSpPr>
            <a:spLocks noGrp="1"/>
          </p:cNvSpPr>
          <p:nvPr>
            <p:ph type="ftr" sz="quarter" idx="11"/>
          </p:nvPr>
        </p:nvSpPr>
        <p:spPr/>
        <p:txBody>
          <a:bodyPr/>
          <a:lstStyle/>
          <a:p>
            <a:r>
              <a:rPr lang="de-AT"/>
              <a:t>(C) Adolf E. Reinhart, 2018</a:t>
            </a:r>
          </a:p>
        </p:txBody>
      </p:sp>
      <p:sp>
        <p:nvSpPr>
          <p:cNvPr id="7" name="Foliennummernplatzhalter 6"/>
          <p:cNvSpPr>
            <a:spLocks noGrp="1"/>
          </p:cNvSpPr>
          <p:nvPr>
            <p:ph type="sldNum" sz="quarter" idx="12"/>
          </p:nvPr>
        </p:nvSpPr>
        <p:spPr/>
        <p:txBody>
          <a:bodyPr/>
          <a:lstStyle/>
          <a:p>
            <a:fld id="{096BF750-551A-4A2F-8F70-469CE81BF78F}" type="slidenum">
              <a:rPr lang="de-AT" smtClean="0"/>
              <a:t>‹Nr.›</a:t>
            </a:fld>
            <a:endParaRPr lang="de-AT"/>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p:cNvSpPr>
            <a:spLocks noGrp="1"/>
          </p:cNvSpPr>
          <p:nvPr>
            <p:ph type="dt" sz="half" idx="10"/>
          </p:nvPr>
        </p:nvSpPr>
        <p:spPr/>
        <p:txBody>
          <a:bodyPr/>
          <a:lstStyle/>
          <a:p>
            <a:fld id="{8A640B80-0D7F-4F84-8029-49389E8D8F4A}" type="datetime1">
              <a:rPr lang="de-AT" smtClean="0"/>
              <a:t>07.12.2021</a:t>
            </a:fld>
            <a:endParaRPr lang="de-AT"/>
          </a:p>
        </p:txBody>
      </p:sp>
      <p:sp>
        <p:nvSpPr>
          <p:cNvPr id="6" name="Fußzeilenplatzhalter 5"/>
          <p:cNvSpPr>
            <a:spLocks noGrp="1"/>
          </p:cNvSpPr>
          <p:nvPr>
            <p:ph type="ftr" sz="quarter" idx="11"/>
          </p:nvPr>
        </p:nvSpPr>
        <p:spPr/>
        <p:txBody>
          <a:bodyPr/>
          <a:lstStyle/>
          <a:p>
            <a:r>
              <a:rPr lang="de-AT"/>
              <a:t>(C) Adolf E. Reinhart, 2018</a:t>
            </a:r>
          </a:p>
        </p:txBody>
      </p:sp>
      <p:sp>
        <p:nvSpPr>
          <p:cNvPr id="7" name="Foliennummernplatzhalter 6"/>
          <p:cNvSpPr>
            <a:spLocks noGrp="1"/>
          </p:cNvSpPr>
          <p:nvPr>
            <p:ph type="sldNum" sz="quarter" idx="12"/>
          </p:nvPr>
        </p:nvSpPr>
        <p:spPr/>
        <p:txBody>
          <a:bodyPr/>
          <a:lstStyle/>
          <a:p>
            <a:fld id="{096BF750-551A-4A2F-8F70-469CE81BF78F}" type="slidenum">
              <a:rPr lang="de-AT" smtClean="0"/>
              <a:t>‹Nr.›</a:t>
            </a:fld>
            <a:endParaRPr lang="de-AT"/>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640B80-0D7F-4F84-8029-49389E8D8F4A}" type="datetime1">
              <a:rPr lang="de-AT" smtClean="0"/>
              <a:t>07.12.2021</a:t>
            </a:fld>
            <a:endParaRPr lang="de-AT"/>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AT"/>
              <a:t>(C) Adolf E. Reinhart, 2018</a:t>
            </a:r>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6BF750-551A-4A2F-8F70-469CE81BF78F}" type="slidenum">
              <a:rPr lang="de-AT" smtClean="0"/>
              <a:t>‹Nr.›</a:t>
            </a:fld>
            <a:endParaRPr lang="de-AT"/>
          </a:p>
        </p:txBody>
      </p:sp>
    </p:spTree>
    <p:extLst>
      <p:ext uri="{BB962C8B-B14F-4D97-AF65-F5344CB8AC3E}">
        <p14:creationId xmlns:p14="http://schemas.microsoft.com/office/powerpoint/2010/main" val="11697801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em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xml"/><Relationship Id="rId5" Type="http://schemas.openxmlformats.org/officeDocument/2006/relationships/image" Target="../media/image32.jpe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37029" y="1480456"/>
            <a:ext cx="10987314" cy="624113"/>
          </a:xfrm>
        </p:spPr>
        <p:txBody>
          <a:bodyPr>
            <a:noAutofit/>
          </a:bodyPr>
          <a:lstStyle/>
          <a:p>
            <a:r>
              <a:rPr lang="de-AT" sz="3600" dirty="0">
                <a:latin typeface="Times New Roman" panose="02020603050405020304" pitchFamily="18" charset="0"/>
                <a:cs typeface="Times New Roman" panose="02020603050405020304" pitchFamily="18" charset="0"/>
              </a:rPr>
              <a:t>Kapitel 5 – Wechselstromkreise</a:t>
            </a:r>
          </a:p>
          <a:p>
            <a:endParaRPr lang="de-AT" sz="2800" dirty="0">
              <a:latin typeface="Times New Roman" panose="02020603050405020304" pitchFamily="18" charset="0"/>
              <a:cs typeface="Times New Roman" panose="02020603050405020304" pitchFamily="18" charset="0"/>
            </a:endParaRPr>
          </a:p>
          <a:p>
            <a:endParaRPr lang="de-AT" sz="2800" dirty="0">
              <a:latin typeface="Times New Roman" panose="02020603050405020304" pitchFamily="18" charset="0"/>
              <a:cs typeface="Times New Roman" panose="02020603050405020304" pitchFamily="18" charset="0"/>
            </a:endParaRPr>
          </a:p>
          <a:p>
            <a:r>
              <a:rPr lang="de-AT" sz="2800" dirty="0">
                <a:latin typeface="Times New Roman" panose="02020603050405020304" pitchFamily="18" charset="0"/>
                <a:cs typeface="Times New Roman" panose="02020603050405020304" pitchFamily="18" charset="0"/>
              </a:rPr>
              <a:t>Skriptum 	…</a:t>
            </a:r>
            <a:r>
              <a:rPr lang="de-AT" sz="2800">
                <a:latin typeface="Times New Roman" panose="02020603050405020304" pitchFamily="18" charset="0"/>
                <a:cs typeface="Times New Roman" panose="02020603050405020304" pitchFamily="18" charset="0"/>
              </a:rPr>
              <a:t>	Kuckertz </a:t>
            </a:r>
            <a:r>
              <a:rPr lang="de-AT" sz="2800" dirty="0">
                <a:latin typeface="Times New Roman" panose="02020603050405020304" pitchFamily="18" charset="0"/>
                <a:cs typeface="Times New Roman" panose="02020603050405020304" pitchFamily="18" charset="0"/>
              </a:rPr>
              <a:t>2, Seiten 20 - 38</a:t>
            </a:r>
          </a:p>
        </p:txBody>
      </p:sp>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algn="l"/>
            <a:r>
              <a:rPr lang="de-AT" dirty="0"/>
              <a:t>© Adolf E. Reinhart, 2019</a:t>
            </a:r>
          </a:p>
        </p:txBody>
      </p:sp>
      <p:sp>
        <p:nvSpPr>
          <p:cNvPr id="7" name="Foliennummernplatzhalter 6">
            <a:extLst>
              <a:ext uri="{FF2B5EF4-FFF2-40B4-BE49-F238E27FC236}">
                <a16:creationId xmlns:a16="http://schemas.microsoft.com/office/drawing/2014/main" id="{1DAC43AD-413F-4197-87F0-2DBC208FC6E8}"/>
              </a:ext>
            </a:extLst>
          </p:cNvPr>
          <p:cNvSpPr>
            <a:spLocks noGrp="1"/>
          </p:cNvSpPr>
          <p:nvPr>
            <p:ph type="sldNum" sz="quarter" idx="12"/>
          </p:nvPr>
        </p:nvSpPr>
        <p:spPr>
          <a:xfrm>
            <a:off x="8284027" y="6370205"/>
            <a:ext cx="3240315" cy="365125"/>
          </a:xfrm>
        </p:spPr>
        <p:txBody>
          <a:bodyPr/>
          <a:lstStyle/>
          <a:p>
            <a:r>
              <a:rPr lang="de-AT" dirty="0"/>
              <a:t>5. Wechselstromkreise, Folie </a:t>
            </a:r>
            <a:fld id="{7E725991-9698-40AD-BC4D-4702C78B2D3B}" type="slidenum">
              <a:rPr lang="de-AT"/>
              <a:pPr/>
              <a:t>1</a:t>
            </a:fld>
            <a:endParaRPr lang="de-AT" dirty="0"/>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tabLst>
                <a:tab pos="10668000" algn="r"/>
              </a:tabLst>
            </a:pPr>
            <a:r>
              <a:rPr lang="de-AT" dirty="0"/>
              <a:t>Studien- &amp; Technologie </a:t>
            </a:r>
            <a:r>
              <a:rPr lang="de-AT"/>
              <a:t>Transfer Zentrum Weiz</a:t>
            </a:r>
            <a:r>
              <a:rPr lang="de-AT" dirty="0"/>
              <a:t>	Grundlagen der Elektrotechnik / Elektrotechnik 1</a:t>
            </a:r>
          </a:p>
        </p:txBody>
      </p:sp>
    </p:spTree>
    <p:extLst>
      <p:ext uri="{BB962C8B-B14F-4D97-AF65-F5344CB8AC3E}">
        <p14:creationId xmlns:p14="http://schemas.microsoft.com/office/powerpoint/2010/main" val="15163214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37028" y="1332444"/>
            <a:ext cx="5904185" cy="4922666"/>
          </a:xfrm>
        </p:spPr>
        <p:txBody>
          <a:bodyPr>
            <a:noAutofit/>
          </a:bodyPr>
          <a:lstStyle/>
          <a:p>
            <a:pPr algn="l"/>
            <a:r>
              <a:rPr lang="de-DE" sz="2000" dirty="0">
                <a:latin typeface="Times New Roman" panose="02020603050405020304" pitchFamily="18" charset="0"/>
                <a:cs typeface="Times New Roman" panose="02020603050405020304" pitchFamily="18" charset="0"/>
              </a:rPr>
              <a:t>Die Addition (Subtraktion) von zwei oder mehr Zeigern erfolgt rechnerisch durch getrennte Addition (</a:t>
            </a:r>
            <a:r>
              <a:rPr lang="de-DE" sz="2000" dirty="0" err="1">
                <a:latin typeface="Times New Roman" panose="02020603050405020304" pitchFamily="18" charset="0"/>
                <a:cs typeface="Times New Roman" panose="02020603050405020304" pitchFamily="18" charset="0"/>
              </a:rPr>
              <a:t>Subtrak-tion</a:t>
            </a:r>
            <a:r>
              <a:rPr lang="de-DE" sz="2000" dirty="0">
                <a:latin typeface="Times New Roman" panose="02020603050405020304" pitchFamily="18" charset="0"/>
                <a:cs typeface="Times New Roman" panose="02020603050405020304" pitchFamily="18" charset="0"/>
              </a:rPr>
              <a:t>) der Real- und </a:t>
            </a:r>
            <a:r>
              <a:rPr lang="de-DE" sz="2000" dirty="0" err="1">
                <a:latin typeface="Times New Roman" panose="02020603050405020304" pitchFamily="18" charset="0"/>
                <a:cs typeface="Times New Roman" panose="02020603050405020304" pitchFamily="18" charset="0"/>
              </a:rPr>
              <a:t>Imaginärkomponenten</a:t>
            </a:r>
            <a:r>
              <a:rPr lang="de-DE" sz="2000" dirty="0">
                <a:latin typeface="Times New Roman" panose="02020603050405020304" pitchFamily="18" charset="0"/>
                <a:cs typeface="Times New Roman" panose="02020603050405020304" pitchFamily="18" charset="0"/>
              </a:rPr>
              <a:t>;</a:t>
            </a:r>
          </a:p>
          <a:p>
            <a:pPr marL="342900" indent="-342900" algn="l">
              <a:buFont typeface="Symbol" panose="05050102010706020507" pitchFamily="18" charset="2"/>
              <a:buChar char="Þ"/>
              <a:tabLst>
                <a:tab pos="2151063" algn="l"/>
              </a:tabLst>
            </a:pPr>
            <a:r>
              <a:rPr lang="de-DE" sz="1800" dirty="0">
                <a:latin typeface="Times New Roman" panose="02020603050405020304" pitchFamily="18" charset="0"/>
                <a:cs typeface="Times New Roman" panose="02020603050405020304" pitchFamily="18" charset="0"/>
              </a:rPr>
              <a:t>Die beiden Ströme </a:t>
            </a:r>
            <a:r>
              <a:rPr lang="de-DE" sz="1800" u="sng" dirty="0">
                <a:latin typeface="Times New Roman" panose="02020603050405020304" pitchFamily="18" charset="0"/>
                <a:cs typeface="Times New Roman" panose="02020603050405020304" pitchFamily="18" charset="0"/>
              </a:rPr>
              <a:t>I</a:t>
            </a:r>
            <a:r>
              <a:rPr lang="de-DE" sz="1800" baseline="-25000" dirty="0">
                <a:latin typeface="Times New Roman" panose="02020603050405020304" pitchFamily="18" charset="0"/>
                <a:cs typeface="Times New Roman" panose="02020603050405020304" pitchFamily="18" charset="0"/>
              </a:rPr>
              <a:t>1</a:t>
            </a:r>
            <a:r>
              <a:rPr lang="de-DE" sz="1800" dirty="0">
                <a:latin typeface="Times New Roman" panose="02020603050405020304" pitchFamily="18" charset="0"/>
                <a:cs typeface="Times New Roman" panose="02020603050405020304" pitchFamily="18" charset="0"/>
              </a:rPr>
              <a:t>=(2+j4)A und </a:t>
            </a:r>
            <a:r>
              <a:rPr lang="de-DE" sz="1800" u="sng" dirty="0">
                <a:latin typeface="Times New Roman" panose="02020603050405020304" pitchFamily="18" charset="0"/>
                <a:cs typeface="Times New Roman" panose="02020603050405020304" pitchFamily="18" charset="0"/>
              </a:rPr>
              <a:t>I</a:t>
            </a:r>
            <a:r>
              <a:rPr lang="de-DE" sz="1800" baseline="-25000" dirty="0">
                <a:latin typeface="Times New Roman" panose="02020603050405020304" pitchFamily="18" charset="0"/>
                <a:cs typeface="Times New Roman" panose="02020603050405020304" pitchFamily="18" charset="0"/>
              </a:rPr>
              <a:t>2</a:t>
            </a:r>
            <a:r>
              <a:rPr lang="de-DE" sz="1800" dirty="0">
                <a:latin typeface="Times New Roman" panose="02020603050405020304" pitchFamily="18" charset="0"/>
                <a:cs typeface="Times New Roman" panose="02020603050405020304" pitchFamily="18" charset="0"/>
              </a:rPr>
              <a:t>=(4-j2)A ergeben</a:t>
            </a:r>
            <a:br>
              <a:rPr lang="de-DE" sz="1800" dirty="0">
                <a:latin typeface="Times New Roman" panose="02020603050405020304" pitchFamily="18" charset="0"/>
                <a:cs typeface="Times New Roman" panose="02020603050405020304" pitchFamily="18" charset="0"/>
              </a:rPr>
            </a:br>
            <a:br>
              <a:rPr lang="de-DE" sz="800" dirty="0">
                <a:latin typeface="Times New Roman" panose="02020603050405020304" pitchFamily="18" charset="0"/>
                <a:cs typeface="Times New Roman" panose="02020603050405020304" pitchFamily="18" charset="0"/>
              </a:rPr>
            </a:br>
            <a:r>
              <a:rPr lang="de-DE" sz="1800" dirty="0">
                <a:latin typeface="Times New Roman" panose="02020603050405020304" pitchFamily="18" charset="0"/>
                <a:cs typeface="Times New Roman" panose="02020603050405020304" pitchFamily="18" charset="0"/>
              </a:rPr>
              <a:t>addiert 	[(2+4) +j(4-2)] = (6+j2)A,</a:t>
            </a:r>
            <a:br>
              <a:rPr lang="de-DE" sz="1800" dirty="0">
                <a:latin typeface="Times New Roman" panose="02020603050405020304" pitchFamily="18" charset="0"/>
                <a:cs typeface="Times New Roman" panose="02020603050405020304" pitchFamily="18" charset="0"/>
              </a:rPr>
            </a:br>
            <a:r>
              <a:rPr lang="de-DE" sz="1800" dirty="0">
                <a:latin typeface="Times New Roman" panose="02020603050405020304" pitchFamily="18" charset="0"/>
                <a:cs typeface="Times New Roman" panose="02020603050405020304" pitchFamily="18" charset="0"/>
              </a:rPr>
              <a:t>subtrahiert </a:t>
            </a:r>
            <a:r>
              <a:rPr lang="de-DE" sz="1400" dirty="0">
                <a:latin typeface="Times New Roman" panose="02020603050405020304" pitchFamily="18" charset="0"/>
                <a:cs typeface="Times New Roman" panose="02020603050405020304" pitchFamily="18" charset="0"/>
              </a:rPr>
              <a:t>(1-2)</a:t>
            </a:r>
            <a:r>
              <a:rPr lang="de-DE" sz="1800" dirty="0">
                <a:latin typeface="Times New Roman" panose="02020603050405020304" pitchFamily="18" charset="0"/>
                <a:cs typeface="Times New Roman" panose="02020603050405020304" pitchFamily="18" charset="0"/>
              </a:rPr>
              <a:t>	[(2-4) +j(4+2)] = (-2+j6)A,</a:t>
            </a:r>
            <a:r>
              <a:rPr lang="de-DE" sz="1400" dirty="0">
                <a:latin typeface="Times New Roman" panose="02020603050405020304" pitchFamily="18" charset="0"/>
                <a:cs typeface="Times New Roman" panose="02020603050405020304" pitchFamily="18" charset="0"/>
              </a:rPr>
              <a:t> </a:t>
            </a:r>
            <a:br>
              <a:rPr lang="de-DE" sz="1400" dirty="0">
                <a:latin typeface="Times New Roman" panose="02020603050405020304" pitchFamily="18" charset="0"/>
                <a:cs typeface="Times New Roman" panose="02020603050405020304" pitchFamily="18" charset="0"/>
              </a:rPr>
            </a:br>
            <a:r>
              <a:rPr lang="de-DE" sz="1800" dirty="0">
                <a:latin typeface="Times New Roman" panose="02020603050405020304" pitchFamily="18" charset="0"/>
                <a:cs typeface="Times New Roman" panose="02020603050405020304" pitchFamily="18" charset="0"/>
              </a:rPr>
              <a:t>subtrahiert </a:t>
            </a:r>
            <a:r>
              <a:rPr lang="de-DE" sz="1400" dirty="0">
                <a:latin typeface="Times New Roman" panose="02020603050405020304" pitchFamily="18" charset="0"/>
                <a:cs typeface="Times New Roman" panose="02020603050405020304" pitchFamily="18" charset="0"/>
              </a:rPr>
              <a:t>(2-1)</a:t>
            </a:r>
            <a:r>
              <a:rPr lang="de-DE" sz="1800" dirty="0">
                <a:latin typeface="Times New Roman" panose="02020603050405020304" pitchFamily="18" charset="0"/>
                <a:cs typeface="Times New Roman" panose="02020603050405020304" pitchFamily="18" charset="0"/>
              </a:rPr>
              <a:t>	[(4-2) +j(-2-4)] = (2-j6);</a:t>
            </a:r>
            <a:br>
              <a:rPr lang="de-DE" sz="1800" dirty="0">
                <a:latin typeface="Times New Roman" panose="02020603050405020304" pitchFamily="18" charset="0"/>
                <a:cs typeface="Times New Roman" panose="02020603050405020304" pitchFamily="18" charset="0"/>
              </a:rPr>
            </a:br>
            <a:endParaRPr lang="de-DE" sz="1800" dirty="0">
              <a:latin typeface="Times New Roman" panose="02020603050405020304" pitchFamily="18" charset="0"/>
              <a:cs typeface="Times New Roman" panose="02020603050405020304" pitchFamily="18" charset="0"/>
            </a:endParaRPr>
          </a:p>
          <a:p>
            <a:pPr algn="l"/>
            <a:r>
              <a:rPr lang="de-DE" sz="2000" dirty="0">
                <a:latin typeface="Times New Roman" panose="02020603050405020304" pitchFamily="18" charset="0"/>
                <a:cs typeface="Times New Roman" panose="02020603050405020304" pitchFamily="18" charset="0"/>
              </a:rPr>
              <a:t>Graphisch werden die Zeiger in einer Kette beliebiger Reihenfolge aneinander gesetzt, wobei ein zu subtrahierender Zeiger invertiert anzusetzen ist;</a:t>
            </a:r>
            <a:endParaRPr lang="de-DE" dirty="0">
              <a:latin typeface="Times New Roman" panose="02020603050405020304" pitchFamily="18" charset="0"/>
              <a:cs typeface="Times New Roman" panose="02020603050405020304" pitchFamily="18" charset="0"/>
            </a:endParaRPr>
          </a:p>
          <a:p>
            <a:pPr marL="342900" indent="-342900" algn="l">
              <a:buFont typeface="Symbol" panose="05050102010706020507" pitchFamily="18" charset="2"/>
              <a:buChar char="Þ"/>
              <a:tabLst>
                <a:tab pos="2151063" algn="l"/>
              </a:tabLst>
            </a:pPr>
            <a:r>
              <a:rPr lang="de-DE" sz="1800" dirty="0">
                <a:latin typeface="Times New Roman" panose="02020603050405020304" pitchFamily="18" charset="0"/>
                <a:cs typeface="Times New Roman" panose="02020603050405020304" pitchFamily="18" charset="0"/>
              </a:rPr>
              <a:t>Bei </a:t>
            </a:r>
            <a:r>
              <a:rPr lang="de-DE" sz="1800" u="sng" dirty="0">
                <a:latin typeface="Times New Roman" panose="02020603050405020304" pitchFamily="18" charset="0"/>
                <a:cs typeface="Times New Roman" panose="02020603050405020304" pitchFamily="18" charset="0"/>
              </a:rPr>
              <a:t>I</a:t>
            </a:r>
            <a:r>
              <a:rPr lang="de-DE" sz="1800" baseline="-25000" dirty="0">
                <a:latin typeface="Times New Roman" panose="02020603050405020304" pitchFamily="18" charset="0"/>
                <a:cs typeface="Times New Roman" panose="02020603050405020304" pitchFamily="18" charset="0"/>
              </a:rPr>
              <a:t>1</a:t>
            </a:r>
            <a:r>
              <a:rPr lang="de-DE" sz="1800" dirty="0">
                <a:latin typeface="Times New Roman" panose="02020603050405020304" pitchFamily="18" charset="0"/>
                <a:cs typeface="Times New Roman" panose="02020603050405020304" pitchFamily="18" charset="0"/>
              </a:rPr>
              <a:t>+</a:t>
            </a:r>
            <a:r>
              <a:rPr lang="de-DE" sz="1800" u="sng" dirty="0">
                <a:latin typeface="Times New Roman" panose="02020603050405020304" pitchFamily="18" charset="0"/>
                <a:cs typeface="Times New Roman" panose="02020603050405020304" pitchFamily="18" charset="0"/>
              </a:rPr>
              <a:t>I</a:t>
            </a:r>
            <a:r>
              <a:rPr lang="de-DE" sz="1800" baseline="-25000" dirty="0">
                <a:latin typeface="Times New Roman" panose="02020603050405020304" pitchFamily="18" charset="0"/>
                <a:cs typeface="Times New Roman" panose="02020603050405020304" pitchFamily="18" charset="0"/>
              </a:rPr>
              <a:t>2</a:t>
            </a:r>
            <a:r>
              <a:rPr lang="de-DE" sz="1800" dirty="0">
                <a:latin typeface="Times New Roman" panose="02020603050405020304" pitchFamily="18" charset="0"/>
                <a:cs typeface="Times New Roman" panose="02020603050405020304" pitchFamily="18" charset="0"/>
              </a:rPr>
              <a:t> wird der Zeiger 1 an den Zeiger 2 angesetzt oder umgekehrt, beide Wege führen zum selben Ergebnis,</a:t>
            </a:r>
            <a:br>
              <a:rPr lang="de-DE" sz="1800" dirty="0">
                <a:latin typeface="Times New Roman" panose="02020603050405020304" pitchFamily="18" charset="0"/>
                <a:cs typeface="Times New Roman" panose="02020603050405020304" pitchFamily="18" charset="0"/>
              </a:rPr>
            </a:br>
            <a:r>
              <a:rPr lang="de-DE" sz="1800" dirty="0">
                <a:latin typeface="Times New Roman" panose="02020603050405020304" pitchFamily="18" charset="0"/>
                <a:cs typeface="Times New Roman" panose="02020603050405020304" pitchFamily="18" charset="0"/>
              </a:rPr>
              <a:t>bei </a:t>
            </a:r>
            <a:r>
              <a:rPr lang="de-DE" sz="1800" u="sng" dirty="0">
                <a:latin typeface="Times New Roman" panose="02020603050405020304" pitchFamily="18" charset="0"/>
                <a:cs typeface="Times New Roman" panose="02020603050405020304" pitchFamily="18" charset="0"/>
              </a:rPr>
              <a:t>I</a:t>
            </a:r>
            <a:r>
              <a:rPr lang="de-DE" sz="1800" baseline="-25000" dirty="0">
                <a:latin typeface="Times New Roman" panose="02020603050405020304" pitchFamily="18" charset="0"/>
                <a:cs typeface="Times New Roman" panose="02020603050405020304" pitchFamily="18" charset="0"/>
              </a:rPr>
              <a:t>1</a:t>
            </a:r>
            <a:r>
              <a:rPr lang="de-DE" sz="1800" dirty="0">
                <a:latin typeface="Times New Roman" panose="02020603050405020304" pitchFamily="18" charset="0"/>
                <a:cs typeface="Times New Roman" panose="02020603050405020304" pitchFamily="18" charset="0"/>
              </a:rPr>
              <a:t>-</a:t>
            </a:r>
            <a:r>
              <a:rPr lang="de-DE" sz="1800" u="sng" dirty="0">
                <a:latin typeface="Times New Roman" panose="02020603050405020304" pitchFamily="18" charset="0"/>
                <a:cs typeface="Times New Roman" panose="02020603050405020304" pitchFamily="18" charset="0"/>
              </a:rPr>
              <a:t>I</a:t>
            </a:r>
            <a:r>
              <a:rPr lang="de-DE" sz="1800" baseline="-25000" dirty="0">
                <a:latin typeface="Times New Roman" panose="02020603050405020304" pitchFamily="18" charset="0"/>
                <a:cs typeface="Times New Roman" panose="02020603050405020304" pitchFamily="18" charset="0"/>
              </a:rPr>
              <a:t>2</a:t>
            </a:r>
            <a:r>
              <a:rPr lang="de-DE" sz="1800" dirty="0">
                <a:latin typeface="Times New Roman" panose="02020603050405020304" pitchFamily="18" charset="0"/>
                <a:cs typeface="Times New Roman" panose="02020603050405020304" pitchFamily="18" charset="0"/>
              </a:rPr>
              <a:t> wird der invertierte Zeiger 2 an den Zeiger 1,</a:t>
            </a:r>
            <a:br>
              <a:rPr lang="de-DE" sz="1800" dirty="0">
                <a:latin typeface="Times New Roman" panose="02020603050405020304" pitchFamily="18" charset="0"/>
                <a:cs typeface="Times New Roman" panose="02020603050405020304" pitchFamily="18" charset="0"/>
              </a:rPr>
            </a:br>
            <a:r>
              <a:rPr lang="de-DE" sz="1800" dirty="0">
                <a:latin typeface="Times New Roman" panose="02020603050405020304" pitchFamily="18" charset="0"/>
                <a:cs typeface="Times New Roman" panose="02020603050405020304" pitchFamily="18" charset="0"/>
              </a:rPr>
              <a:t>bei </a:t>
            </a:r>
            <a:r>
              <a:rPr lang="de-DE" sz="1800" u="sng" dirty="0">
                <a:latin typeface="Times New Roman" panose="02020603050405020304" pitchFamily="18" charset="0"/>
                <a:cs typeface="Times New Roman" panose="02020603050405020304" pitchFamily="18" charset="0"/>
              </a:rPr>
              <a:t>I</a:t>
            </a:r>
            <a:r>
              <a:rPr lang="de-DE" sz="1800" baseline="-25000" dirty="0">
                <a:latin typeface="Times New Roman" panose="02020603050405020304" pitchFamily="18" charset="0"/>
                <a:cs typeface="Times New Roman" panose="02020603050405020304" pitchFamily="18" charset="0"/>
              </a:rPr>
              <a:t>2</a:t>
            </a:r>
            <a:r>
              <a:rPr lang="de-DE" sz="1800" dirty="0">
                <a:latin typeface="Times New Roman" panose="02020603050405020304" pitchFamily="18" charset="0"/>
                <a:cs typeface="Times New Roman" panose="02020603050405020304" pitchFamily="18" charset="0"/>
              </a:rPr>
              <a:t>-</a:t>
            </a:r>
            <a:r>
              <a:rPr lang="de-DE" sz="1800" u="sng" dirty="0">
                <a:latin typeface="Times New Roman" panose="02020603050405020304" pitchFamily="18" charset="0"/>
                <a:cs typeface="Times New Roman" panose="02020603050405020304" pitchFamily="18" charset="0"/>
              </a:rPr>
              <a:t>I</a:t>
            </a:r>
            <a:r>
              <a:rPr lang="de-DE" sz="1800" baseline="-25000" dirty="0">
                <a:latin typeface="Times New Roman" panose="02020603050405020304" pitchFamily="18" charset="0"/>
                <a:cs typeface="Times New Roman" panose="02020603050405020304" pitchFamily="18" charset="0"/>
              </a:rPr>
              <a:t>1</a:t>
            </a:r>
            <a:r>
              <a:rPr lang="de-DE" sz="1800" dirty="0">
                <a:latin typeface="Times New Roman" panose="02020603050405020304" pitchFamily="18" charset="0"/>
                <a:cs typeface="Times New Roman" panose="02020603050405020304" pitchFamily="18" charset="0"/>
              </a:rPr>
              <a:t> der invertierte Zeiger 1 an den Zeiger 2 angesetzt,</a:t>
            </a:r>
            <a:br>
              <a:rPr lang="de-DE" sz="1800" dirty="0">
                <a:latin typeface="Times New Roman" panose="02020603050405020304" pitchFamily="18" charset="0"/>
                <a:cs typeface="Times New Roman" panose="02020603050405020304" pitchFamily="18" charset="0"/>
              </a:rPr>
            </a:br>
            <a:r>
              <a:rPr lang="de-DE" sz="1800" dirty="0">
                <a:latin typeface="Times New Roman" panose="02020603050405020304" pitchFamily="18" charset="0"/>
                <a:cs typeface="Times New Roman" panose="02020603050405020304" pitchFamily="18" charset="0"/>
              </a:rPr>
              <a:t>was bei ordentlicher Konstruktion zu den selben Ergebnissen wie durch die Rechnung führt</a:t>
            </a:r>
            <a:br>
              <a:rPr lang="de-DE" sz="1800" dirty="0">
                <a:latin typeface="Times New Roman" panose="02020603050405020304" pitchFamily="18" charset="0"/>
                <a:cs typeface="Times New Roman" panose="02020603050405020304" pitchFamily="18" charset="0"/>
              </a:rPr>
            </a:br>
            <a:endParaRPr lang="de-DE" sz="1800" dirty="0">
              <a:latin typeface="Times New Roman" panose="02020603050405020304" pitchFamily="18" charset="0"/>
              <a:cs typeface="Times New Roman" panose="02020603050405020304" pitchFamily="18" charset="0"/>
            </a:endParaRPr>
          </a:p>
        </p:txBody>
      </p:sp>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2019</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a:t>
            </a:r>
            <a:r>
              <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Transfer Zentrum Weiz</a:t>
            </a: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602343" y="682449"/>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Zeigerrechnung</a:t>
            </a:r>
            <a:r>
              <a:rPr lang="de-AT" sz="2800" dirty="0">
                <a:solidFill>
                  <a:prstClr val="black"/>
                </a:solidFill>
                <a:latin typeface="Times New Roman" panose="02020603050405020304" pitchFamily="18" charset="0"/>
                <a:cs typeface="Times New Roman" panose="02020603050405020304" pitchFamily="18" charset="0"/>
              </a:rPr>
              <a:t> -</a:t>
            </a: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Rechenregeln</a:t>
            </a:r>
          </a:p>
        </p:txBody>
      </p:sp>
      <p:sp>
        <p:nvSpPr>
          <p:cNvPr id="13" name="Foliennummernplatzhalter 6">
            <a:extLst>
              <a:ext uri="{FF2B5EF4-FFF2-40B4-BE49-F238E27FC236}">
                <a16:creationId xmlns:a16="http://schemas.microsoft.com/office/drawing/2014/main" id="{A2291F72-7D9C-4E17-A37F-4CC620856AC8}"/>
              </a:ext>
            </a:extLst>
          </p:cNvPr>
          <p:cNvSpPr>
            <a:spLocks noGrp="1"/>
          </p:cNvSpPr>
          <p:nvPr>
            <p:ph type="sldNum" sz="quarter" idx="12"/>
          </p:nvPr>
        </p:nvSpPr>
        <p:spPr>
          <a:xfrm>
            <a:off x="8284027" y="6370205"/>
            <a:ext cx="3240315" cy="365125"/>
          </a:xfrm>
        </p:spPr>
        <p:txBody>
          <a:bodyPr/>
          <a:lstStyle/>
          <a:p>
            <a:r>
              <a:rPr lang="de-AT" dirty="0"/>
              <a:t>5. Wechselstromkreise, Folie </a:t>
            </a:r>
            <a:fld id="{7E725991-9698-40AD-BC4D-4702C78B2D3B}" type="slidenum">
              <a:rPr lang="de-AT"/>
              <a:pPr/>
              <a:t>10</a:t>
            </a:fld>
            <a:endParaRPr lang="de-AT" dirty="0"/>
          </a:p>
        </p:txBody>
      </p:sp>
      <p:pic>
        <p:nvPicPr>
          <p:cNvPr id="2" name="Grafik 1">
            <a:extLst>
              <a:ext uri="{FF2B5EF4-FFF2-40B4-BE49-F238E27FC236}">
                <a16:creationId xmlns:a16="http://schemas.microsoft.com/office/drawing/2014/main" id="{6B093891-EED7-45C0-89F1-4D6BC7551908}"/>
              </a:ext>
            </a:extLst>
          </p:cNvPr>
          <p:cNvPicPr>
            <a:picLocks noChangeAspect="1"/>
          </p:cNvPicPr>
          <p:nvPr/>
        </p:nvPicPr>
        <p:blipFill>
          <a:blip r:embed="rId2"/>
          <a:stretch>
            <a:fillRect/>
          </a:stretch>
        </p:blipFill>
        <p:spPr>
          <a:xfrm>
            <a:off x="6441214" y="1239542"/>
            <a:ext cx="5083128" cy="5109881"/>
          </a:xfrm>
          <a:prstGeom prst="rect">
            <a:avLst/>
          </a:prstGeom>
        </p:spPr>
      </p:pic>
    </p:spTree>
    <p:extLst>
      <p:ext uri="{BB962C8B-B14F-4D97-AF65-F5344CB8AC3E}">
        <p14:creationId xmlns:p14="http://schemas.microsoft.com/office/powerpoint/2010/main" val="100823230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4AD2262-351F-48B0-A85C-9BC7FBFD2ADC}"/>
              </a:ext>
            </a:extLst>
          </p:cNvPr>
          <p:cNvPicPr>
            <a:picLocks noChangeAspect="1"/>
          </p:cNvPicPr>
          <p:nvPr/>
        </p:nvPicPr>
        <p:blipFill>
          <a:blip r:embed="rId2"/>
          <a:stretch>
            <a:fillRect/>
          </a:stretch>
        </p:blipFill>
        <p:spPr>
          <a:xfrm>
            <a:off x="7367436" y="1427019"/>
            <a:ext cx="3833695" cy="3833695"/>
          </a:xfrm>
          <a:prstGeom prst="rect">
            <a:avLst/>
          </a:prstGeom>
        </p:spPr>
      </p:pic>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37028" y="1332444"/>
            <a:ext cx="6765646" cy="4922666"/>
          </a:xfrm>
        </p:spPr>
        <p:txBody>
          <a:bodyPr>
            <a:noAutofit/>
          </a:bodyPr>
          <a:lstStyle/>
          <a:p>
            <a:pPr algn="l"/>
            <a:r>
              <a:rPr lang="de-DE" sz="2000" dirty="0">
                <a:latin typeface="Times New Roman" panose="02020603050405020304" pitchFamily="18" charset="0"/>
                <a:cs typeface="Times New Roman" panose="02020603050405020304" pitchFamily="18" charset="0"/>
              </a:rPr>
              <a:t>Multiplikationen und Divisionen, wie auch Potenzierungen erfolgen rechnerisch tunlichst in Polardarstellung, durch Multiplikation (Division, Potenzierung) der Beträge und Addition (Subtraktion, Multiplikation) der Winkel;</a:t>
            </a:r>
          </a:p>
          <a:p>
            <a:pPr marL="342900" indent="-342900" algn="l">
              <a:buFont typeface="Symbol" panose="05050102010706020507" pitchFamily="18" charset="2"/>
              <a:buChar char="Þ"/>
              <a:tabLst>
                <a:tab pos="2151063" algn="l"/>
              </a:tabLst>
            </a:pPr>
            <a:r>
              <a:rPr lang="de-DE" sz="1800" dirty="0">
                <a:latin typeface="Times New Roman" panose="02020603050405020304" pitchFamily="18" charset="0"/>
                <a:cs typeface="Times New Roman" panose="02020603050405020304" pitchFamily="18" charset="0"/>
              </a:rPr>
              <a:t>Strom </a:t>
            </a:r>
            <a:r>
              <a:rPr lang="de-DE" sz="1800" u="sng" dirty="0">
                <a:latin typeface="Times New Roman" panose="02020603050405020304" pitchFamily="18" charset="0"/>
                <a:cs typeface="Times New Roman" panose="02020603050405020304" pitchFamily="18" charset="0"/>
              </a:rPr>
              <a:t>I</a:t>
            </a:r>
            <a:r>
              <a:rPr lang="de-DE" sz="1800" baseline="-25000" dirty="0">
                <a:latin typeface="Times New Roman" panose="02020603050405020304" pitchFamily="18" charset="0"/>
                <a:cs typeface="Times New Roman" panose="02020603050405020304" pitchFamily="18" charset="0"/>
              </a:rPr>
              <a:t>1</a:t>
            </a:r>
            <a:r>
              <a:rPr lang="de-DE" sz="1800" dirty="0">
                <a:latin typeface="Times New Roman" panose="02020603050405020304" pitchFamily="18" charset="0"/>
                <a:cs typeface="Times New Roman" panose="02020603050405020304" pitchFamily="18" charset="0"/>
              </a:rPr>
              <a:t>=4,47A  63,4° Spannung </a:t>
            </a:r>
            <a:r>
              <a:rPr lang="de-DE" sz="1800" u="sng" dirty="0">
                <a:latin typeface="Times New Roman" panose="02020603050405020304" pitchFamily="18" charset="0"/>
                <a:cs typeface="Times New Roman" panose="02020603050405020304" pitchFamily="18" charset="0"/>
              </a:rPr>
              <a:t>U</a:t>
            </a:r>
            <a:r>
              <a:rPr lang="de-DE" sz="1800" baseline="-25000" dirty="0">
                <a:latin typeface="Times New Roman" panose="02020603050405020304" pitchFamily="18" charset="0"/>
                <a:cs typeface="Times New Roman" panose="02020603050405020304" pitchFamily="18" charset="0"/>
              </a:rPr>
              <a:t>1</a:t>
            </a:r>
            <a:r>
              <a:rPr lang="de-DE" sz="1800" dirty="0">
                <a:latin typeface="Times New Roman" panose="02020603050405020304" pitchFamily="18" charset="0"/>
                <a:cs typeface="Times New Roman" panose="02020603050405020304" pitchFamily="18" charset="0"/>
              </a:rPr>
              <a:t>=58,3V  149° sind möglicherweise die Werte an einem Bauelement, z.B. einer realen Spule (R+L), folgende Berechnungen könnten angestellt werden:</a:t>
            </a:r>
            <a:br>
              <a:rPr lang="de-DE" sz="1800" dirty="0">
                <a:latin typeface="Times New Roman" panose="02020603050405020304" pitchFamily="18" charset="0"/>
                <a:cs typeface="Times New Roman" panose="02020603050405020304" pitchFamily="18" charset="0"/>
              </a:rPr>
            </a:br>
            <a:br>
              <a:rPr lang="de-DE" sz="800" dirty="0">
                <a:latin typeface="Times New Roman" panose="02020603050405020304" pitchFamily="18" charset="0"/>
                <a:cs typeface="Times New Roman" panose="02020603050405020304" pitchFamily="18" charset="0"/>
              </a:rPr>
            </a:br>
            <a:br>
              <a:rPr lang="de-DE" sz="800" dirty="0">
                <a:latin typeface="Times New Roman" panose="02020603050405020304" pitchFamily="18" charset="0"/>
                <a:cs typeface="Times New Roman" panose="02020603050405020304" pitchFamily="18" charset="0"/>
              </a:rPr>
            </a:br>
            <a:r>
              <a:rPr lang="de-DE" sz="1800" dirty="0">
                <a:latin typeface="Times New Roman" panose="02020603050405020304" pitchFamily="18" charset="0"/>
                <a:cs typeface="Times New Roman" panose="02020603050405020304" pitchFamily="18" charset="0"/>
              </a:rPr>
              <a:t>Multiplikation: 	# U</a:t>
            </a:r>
            <a:r>
              <a:rPr lang="de-DE" sz="1800" baseline="-25000" dirty="0">
                <a:latin typeface="Times New Roman" panose="02020603050405020304" pitchFamily="18" charset="0"/>
                <a:cs typeface="Times New Roman" panose="02020603050405020304" pitchFamily="18" charset="0"/>
              </a:rPr>
              <a:t>1</a:t>
            </a:r>
            <a:r>
              <a:rPr lang="de-DE" sz="1800" dirty="0">
                <a:latin typeface="Times New Roman" panose="02020603050405020304" pitchFamily="18" charset="0"/>
                <a:cs typeface="Times New Roman" panose="02020603050405020304" pitchFamily="18" charset="0"/>
              </a:rPr>
              <a:t>*I</a:t>
            </a:r>
            <a:r>
              <a:rPr lang="de-DE" sz="1800" baseline="-25000" dirty="0">
                <a:latin typeface="Times New Roman" panose="02020603050405020304" pitchFamily="18" charset="0"/>
                <a:cs typeface="Times New Roman" panose="02020603050405020304" pitchFamily="18" charset="0"/>
              </a:rPr>
              <a:t>1 </a:t>
            </a:r>
            <a:r>
              <a:rPr lang="de-DE" sz="1800" dirty="0">
                <a:latin typeface="Times New Roman" panose="02020603050405020304" pitchFamily="18" charset="0"/>
                <a:cs typeface="Times New Roman" panose="02020603050405020304" pitchFamily="18" charset="0"/>
              </a:rPr>
              <a:t>= 58,3*4,47 = </a:t>
            </a:r>
            <a:r>
              <a:rPr lang="de-DE" sz="1800" u="dbl" dirty="0">
                <a:latin typeface="Times New Roman" panose="02020603050405020304" pitchFamily="18" charset="0"/>
                <a:cs typeface="Times New Roman" panose="02020603050405020304" pitchFamily="18" charset="0"/>
              </a:rPr>
              <a:t>260,6VA</a:t>
            </a:r>
            <a:br>
              <a:rPr lang="de-DE" sz="1800" dirty="0">
                <a:latin typeface="Times New Roman" panose="02020603050405020304" pitchFamily="18" charset="0"/>
                <a:cs typeface="Times New Roman" panose="02020603050405020304" pitchFamily="18" charset="0"/>
              </a:rPr>
            </a:br>
            <a:r>
              <a:rPr lang="de-DE" sz="1800" dirty="0">
                <a:latin typeface="Times New Roman" panose="02020603050405020304" pitchFamily="18" charset="0"/>
                <a:cs typeface="Times New Roman" panose="02020603050405020304" pitchFamily="18" charset="0"/>
              </a:rPr>
              <a:t>	# </a:t>
            </a:r>
            <a:r>
              <a:rPr lang="de-DE" sz="1800" dirty="0">
                <a:latin typeface="Symbol" panose="05050102010706020507" pitchFamily="18" charset="2"/>
                <a:cs typeface="Times New Roman" panose="02020603050405020304" pitchFamily="18" charset="0"/>
              </a:rPr>
              <a:t>j</a:t>
            </a:r>
            <a:r>
              <a:rPr lang="de-DE" sz="1800" baseline="-25000" dirty="0">
                <a:latin typeface="Times New Roman" panose="02020603050405020304" pitchFamily="18" charset="0"/>
                <a:cs typeface="Times New Roman" panose="02020603050405020304" pitchFamily="18" charset="0"/>
              </a:rPr>
              <a:t>u1</a:t>
            </a:r>
            <a:r>
              <a:rPr lang="de-DE" sz="1800" dirty="0">
                <a:latin typeface="Times New Roman" panose="02020603050405020304" pitchFamily="18" charset="0"/>
                <a:cs typeface="Times New Roman" panose="02020603050405020304" pitchFamily="18" charset="0"/>
              </a:rPr>
              <a:t>+</a:t>
            </a:r>
            <a:r>
              <a:rPr lang="de-DE" sz="1800" dirty="0">
                <a:latin typeface="Symbol" panose="05050102010706020507" pitchFamily="18" charset="2"/>
                <a:cs typeface="Times New Roman" panose="02020603050405020304" pitchFamily="18" charset="0"/>
              </a:rPr>
              <a:t>j</a:t>
            </a:r>
            <a:r>
              <a:rPr lang="de-DE" sz="1800" baseline="-25000" dirty="0">
                <a:latin typeface="Times New Roman" panose="02020603050405020304" pitchFamily="18" charset="0"/>
                <a:cs typeface="Times New Roman" panose="02020603050405020304" pitchFamily="18" charset="0"/>
              </a:rPr>
              <a:t>i1 </a:t>
            </a:r>
            <a:r>
              <a:rPr lang="de-DE" sz="1800" dirty="0">
                <a:latin typeface="Times New Roman" panose="02020603050405020304" pitchFamily="18" charset="0"/>
                <a:cs typeface="Times New Roman" panose="02020603050405020304" pitchFamily="18" charset="0"/>
              </a:rPr>
              <a:t>= 149+63,4 = </a:t>
            </a:r>
            <a:r>
              <a:rPr lang="de-DE" sz="1800" u="dbl" dirty="0">
                <a:latin typeface="Times New Roman" panose="02020603050405020304" pitchFamily="18" charset="0"/>
                <a:cs typeface="Times New Roman" panose="02020603050405020304" pitchFamily="18" charset="0"/>
              </a:rPr>
              <a:t>212,4°</a:t>
            </a:r>
            <a:r>
              <a:rPr lang="de-DE" sz="1800" dirty="0">
                <a:latin typeface="Times New Roman" panose="02020603050405020304" pitchFamily="18" charset="0"/>
                <a:cs typeface="Times New Roman" panose="02020603050405020304" pitchFamily="18" charset="0"/>
              </a:rPr>
              <a:t> = </a:t>
            </a:r>
            <a:r>
              <a:rPr lang="de-DE" sz="1800" u="dbl" dirty="0">
                <a:latin typeface="Times New Roman" panose="02020603050405020304" pitchFamily="18" charset="0"/>
                <a:cs typeface="Times New Roman" panose="02020603050405020304" pitchFamily="18" charset="0"/>
              </a:rPr>
              <a:t>-147,6°</a:t>
            </a:r>
            <a:br>
              <a:rPr lang="de-DE" sz="1800" dirty="0">
                <a:latin typeface="Times New Roman" panose="02020603050405020304" pitchFamily="18" charset="0"/>
                <a:cs typeface="Times New Roman" panose="02020603050405020304" pitchFamily="18" charset="0"/>
              </a:rPr>
            </a:br>
            <a:br>
              <a:rPr lang="de-DE" sz="800" dirty="0">
                <a:latin typeface="Times New Roman" panose="02020603050405020304" pitchFamily="18" charset="0"/>
                <a:cs typeface="Times New Roman" panose="02020603050405020304" pitchFamily="18" charset="0"/>
              </a:rPr>
            </a:br>
            <a:r>
              <a:rPr lang="de-DE" sz="1800" dirty="0">
                <a:latin typeface="Times New Roman" panose="02020603050405020304" pitchFamily="18" charset="0"/>
                <a:cs typeface="Times New Roman" panose="02020603050405020304" pitchFamily="18" charset="0"/>
              </a:rPr>
              <a:t>Division:	# U</a:t>
            </a:r>
            <a:r>
              <a:rPr lang="de-DE" sz="1800" baseline="-25000" dirty="0">
                <a:latin typeface="Times New Roman" panose="02020603050405020304" pitchFamily="18" charset="0"/>
                <a:cs typeface="Times New Roman" panose="02020603050405020304" pitchFamily="18" charset="0"/>
              </a:rPr>
              <a:t>1</a:t>
            </a:r>
            <a:r>
              <a:rPr lang="de-DE" sz="1800" dirty="0">
                <a:latin typeface="Times New Roman" panose="02020603050405020304" pitchFamily="18" charset="0"/>
                <a:cs typeface="Times New Roman" panose="02020603050405020304" pitchFamily="18" charset="0"/>
              </a:rPr>
              <a:t>/I</a:t>
            </a:r>
            <a:r>
              <a:rPr lang="de-DE" sz="1800" baseline="-25000" dirty="0">
                <a:latin typeface="Times New Roman" panose="02020603050405020304" pitchFamily="18" charset="0"/>
                <a:cs typeface="Times New Roman" panose="02020603050405020304" pitchFamily="18" charset="0"/>
              </a:rPr>
              <a:t>1 </a:t>
            </a:r>
            <a:r>
              <a:rPr lang="de-DE" sz="1800" dirty="0">
                <a:latin typeface="Times New Roman" panose="02020603050405020304" pitchFamily="18" charset="0"/>
                <a:cs typeface="Times New Roman" panose="02020603050405020304" pitchFamily="18" charset="0"/>
              </a:rPr>
              <a:t>= 58/3/4,47 = </a:t>
            </a:r>
            <a:r>
              <a:rPr lang="de-DE" sz="1800" u="dbl" dirty="0">
                <a:latin typeface="Times New Roman" panose="02020603050405020304" pitchFamily="18" charset="0"/>
                <a:cs typeface="Times New Roman" panose="02020603050405020304" pitchFamily="18" charset="0"/>
              </a:rPr>
              <a:t>13,04</a:t>
            </a:r>
            <a:r>
              <a:rPr lang="el-GR" sz="1800" u="dbl" dirty="0">
                <a:latin typeface="Times New Roman" panose="02020603050405020304" pitchFamily="18" charset="0"/>
                <a:cs typeface="Times New Roman" panose="02020603050405020304" pitchFamily="18" charset="0"/>
              </a:rPr>
              <a:t>Ω</a:t>
            </a:r>
            <a:br>
              <a:rPr lang="de-DE" sz="1800" dirty="0">
                <a:latin typeface="Times New Roman" panose="02020603050405020304" pitchFamily="18" charset="0"/>
                <a:cs typeface="Times New Roman" panose="02020603050405020304" pitchFamily="18" charset="0"/>
              </a:rPr>
            </a:br>
            <a:r>
              <a:rPr lang="de-DE" sz="1800" dirty="0">
                <a:latin typeface="Times New Roman" panose="02020603050405020304" pitchFamily="18" charset="0"/>
                <a:cs typeface="Times New Roman" panose="02020603050405020304" pitchFamily="18" charset="0"/>
              </a:rPr>
              <a:t>	# </a:t>
            </a:r>
            <a:r>
              <a:rPr lang="de-DE" sz="1800" dirty="0">
                <a:latin typeface="Symbol" panose="05050102010706020507" pitchFamily="18" charset="2"/>
                <a:cs typeface="Times New Roman" panose="02020603050405020304" pitchFamily="18" charset="0"/>
              </a:rPr>
              <a:t>j</a:t>
            </a:r>
            <a:r>
              <a:rPr lang="de-DE" sz="1800" baseline="-25000" dirty="0">
                <a:latin typeface="Times New Roman" panose="02020603050405020304" pitchFamily="18" charset="0"/>
                <a:cs typeface="Times New Roman" panose="02020603050405020304" pitchFamily="18" charset="0"/>
              </a:rPr>
              <a:t>u1</a:t>
            </a:r>
            <a:r>
              <a:rPr lang="de-DE" sz="1800" dirty="0">
                <a:latin typeface="Times New Roman" panose="02020603050405020304" pitchFamily="18" charset="0"/>
                <a:cs typeface="Times New Roman" panose="02020603050405020304" pitchFamily="18" charset="0"/>
              </a:rPr>
              <a:t>-</a:t>
            </a:r>
            <a:r>
              <a:rPr lang="de-DE" sz="1800" dirty="0">
                <a:latin typeface="Symbol" panose="05050102010706020507" pitchFamily="18" charset="2"/>
                <a:cs typeface="Times New Roman" panose="02020603050405020304" pitchFamily="18" charset="0"/>
              </a:rPr>
              <a:t>j</a:t>
            </a:r>
            <a:r>
              <a:rPr lang="de-DE" sz="1800" baseline="-25000" dirty="0">
                <a:latin typeface="Times New Roman" panose="02020603050405020304" pitchFamily="18" charset="0"/>
                <a:cs typeface="Times New Roman" panose="02020603050405020304" pitchFamily="18" charset="0"/>
              </a:rPr>
              <a:t>i1 </a:t>
            </a:r>
            <a:r>
              <a:rPr lang="de-DE" sz="1800" dirty="0">
                <a:latin typeface="Times New Roman" panose="02020603050405020304" pitchFamily="18" charset="0"/>
                <a:cs typeface="Times New Roman" panose="02020603050405020304" pitchFamily="18" charset="0"/>
              </a:rPr>
              <a:t>= 149-63,4 = </a:t>
            </a:r>
            <a:r>
              <a:rPr lang="de-DE" sz="1800" u="dbl" dirty="0">
                <a:latin typeface="Times New Roman" panose="02020603050405020304" pitchFamily="18" charset="0"/>
                <a:cs typeface="Times New Roman" panose="02020603050405020304" pitchFamily="18" charset="0"/>
              </a:rPr>
              <a:t>85,6°</a:t>
            </a:r>
            <a:br>
              <a:rPr lang="de-DE" sz="1800" dirty="0">
                <a:latin typeface="Times New Roman" panose="02020603050405020304" pitchFamily="18" charset="0"/>
                <a:cs typeface="Times New Roman" panose="02020603050405020304" pitchFamily="18" charset="0"/>
              </a:rPr>
            </a:br>
            <a:br>
              <a:rPr lang="de-DE" sz="800" dirty="0">
                <a:latin typeface="Times New Roman" panose="02020603050405020304" pitchFamily="18" charset="0"/>
                <a:cs typeface="Times New Roman" panose="02020603050405020304" pitchFamily="18" charset="0"/>
              </a:rPr>
            </a:br>
            <a:r>
              <a:rPr lang="de-DE" sz="1800" dirty="0">
                <a:latin typeface="Times New Roman" panose="02020603050405020304" pitchFamily="18" charset="0"/>
                <a:cs typeface="Times New Roman" panose="02020603050405020304" pitchFamily="18" charset="0"/>
              </a:rPr>
              <a:t>Quadrierung:	# I</a:t>
            </a:r>
            <a:r>
              <a:rPr lang="de-DE" sz="1800" baseline="-25000" dirty="0">
                <a:latin typeface="Times New Roman" panose="02020603050405020304" pitchFamily="18" charset="0"/>
                <a:cs typeface="Times New Roman" panose="02020603050405020304" pitchFamily="18" charset="0"/>
              </a:rPr>
              <a:t>1</a:t>
            </a:r>
            <a:r>
              <a:rPr lang="de-DE" sz="1800" baseline="30000" dirty="0">
                <a:latin typeface="Times New Roman" panose="02020603050405020304" pitchFamily="18" charset="0"/>
                <a:cs typeface="Times New Roman" panose="02020603050405020304" pitchFamily="18" charset="0"/>
              </a:rPr>
              <a:t>2</a:t>
            </a:r>
            <a:r>
              <a:rPr lang="de-DE" sz="1800" baseline="-25000" dirty="0">
                <a:latin typeface="Times New Roman" panose="02020603050405020304" pitchFamily="18" charset="0"/>
                <a:cs typeface="Times New Roman" panose="02020603050405020304" pitchFamily="18" charset="0"/>
              </a:rPr>
              <a:t> </a:t>
            </a:r>
            <a:r>
              <a:rPr lang="de-DE" sz="1800" dirty="0">
                <a:latin typeface="Times New Roman" panose="02020603050405020304" pitchFamily="18" charset="0"/>
                <a:cs typeface="Times New Roman" panose="02020603050405020304" pitchFamily="18" charset="0"/>
              </a:rPr>
              <a:t>= 4,47</a:t>
            </a:r>
            <a:r>
              <a:rPr lang="de-DE" sz="1800" baseline="30000" dirty="0">
                <a:latin typeface="Times New Roman" panose="02020603050405020304" pitchFamily="18" charset="0"/>
                <a:cs typeface="Times New Roman" panose="02020603050405020304" pitchFamily="18" charset="0"/>
              </a:rPr>
              <a:t>2</a:t>
            </a:r>
            <a:r>
              <a:rPr lang="de-DE" sz="1800" dirty="0">
                <a:latin typeface="Times New Roman" panose="02020603050405020304" pitchFamily="18" charset="0"/>
                <a:cs typeface="Times New Roman" panose="02020603050405020304" pitchFamily="18" charset="0"/>
              </a:rPr>
              <a:t> = </a:t>
            </a:r>
            <a:r>
              <a:rPr lang="de-DE" sz="1800" u="dbl" dirty="0">
                <a:latin typeface="Times New Roman" panose="02020603050405020304" pitchFamily="18" charset="0"/>
                <a:cs typeface="Times New Roman" panose="02020603050405020304" pitchFamily="18" charset="0"/>
              </a:rPr>
              <a:t>19,98A</a:t>
            </a:r>
            <a:r>
              <a:rPr lang="de-DE" sz="1800" u="dbl" baseline="30000" dirty="0">
                <a:latin typeface="Times New Roman" panose="02020603050405020304" pitchFamily="18" charset="0"/>
                <a:cs typeface="Times New Roman" panose="02020603050405020304" pitchFamily="18" charset="0"/>
              </a:rPr>
              <a:t>2</a:t>
            </a:r>
            <a:br>
              <a:rPr lang="de-DE" sz="1800" baseline="30000" dirty="0">
                <a:latin typeface="Times New Roman" panose="02020603050405020304" pitchFamily="18" charset="0"/>
                <a:cs typeface="Times New Roman" panose="02020603050405020304" pitchFamily="18" charset="0"/>
              </a:rPr>
            </a:br>
            <a:r>
              <a:rPr lang="de-DE" sz="1800" baseline="30000" dirty="0">
                <a:latin typeface="Times New Roman" panose="02020603050405020304" pitchFamily="18" charset="0"/>
                <a:cs typeface="Times New Roman" panose="02020603050405020304" pitchFamily="18" charset="0"/>
              </a:rPr>
              <a:t>	</a:t>
            </a:r>
            <a:r>
              <a:rPr lang="de-DE" sz="1800" dirty="0">
                <a:latin typeface="Times New Roman" panose="02020603050405020304" pitchFamily="18" charset="0"/>
                <a:cs typeface="Times New Roman" panose="02020603050405020304" pitchFamily="18" charset="0"/>
              </a:rPr>
              <a:t># </a:t>
            </a:r>
            <a:r>
              <a:rPr lang="de-DE" sz="1800" dirty="0">
                <a:latin typeface="Symbol" panose="05050102010706020507" pitchFamily="18" charset="2"/>
                <a:cs typeface="Times New Roman" panose="02020603050405020304" pitchFamily="18" charset="0"/>
              </a:rPr>
              <a:t>j</a:t>
            </a:r>
            <a:r>
              <a:rPr lang="de-DE" sz="1800" baseline="-25000" dirty="0">
                <a:latin typeface="Times New Roman" panose="02020603050405020304" pitchFamily="18" charset="0"/>
                <a:cs typeface="Times New Roman" panose="02020603050405020304" pitchFamily="18" charset="0"/>
              </a:rPr>
              <a:t>i1 </a:t>
            </a:r>
            <a:r>
              <a:rPr lang="de-DE" sz="1800" dirty="0">
                <a:latin typeface="Times New Roman" panose="02020603050405020304" pitchFamily="18" charset="0"/>
                <a:cs typeface="Times New Roman" panose="02020603050405020304" pitchFamily="18" charset="0"/>
              </a:rPr>
              <a:t>*2 = 63,4*2 = </a:t>
            </a:r>
            <a:r>
              <a:rPr lang="de-DE" sz="1800" u="dbl" dirty="0">
                <a:latin typeface="Times New Roman" panose="02020603050405020304" pitchFamily="18" charset="0"/>
                <a:cs typeface="Times New Roman" panose="02020603050405020304" pitchFamily="18" charset="0"/>
              </a:rPr>
              <a:t>126,8°</a:t>
            </a:r>
            <a:br>
              <a:rPr lang="de-DE" sz="1800" u="dbl" dirty="0">
                <a:latin typeface="Times New Roman" panose="02020603050405020304" pitchFamily="18" charset="0"/>
                <a:cs typeface="Times New Roman" panose="02020603050405020304" pitchFamily="18" charset="0"/>
              </a:rPr>
            </a:br>
            <a:endParaRPr lang="de-DE" sz="1000" dirty="0">
              <a:latin typeface="Times New Roman" panose="02020603050405020304" pitchFamily="18" charset="0"/>
              <a:cs typeface="Times New Roman" panose="02020603050405020304" pitchFamily="18" charset="0"/>
            </a:endParaRPr>
          </a:p>
          <a:p>
            <a:pPr marL="285750" indent="-285750" algn="l">
              <a:buFont typeface="Symbol" panose="05050102010706020507" pitchFamily="18" charset="2"/>
              <a:buChar char="Þ"/>
            </a:pPr>
            <a:r>
              <a:rPr lang="de-DE" sz="1800" dirty="0">
                <a:latin typeface="Times New Roman" panose="02020603050405020304" pitchFamily="18" charset="0"/>
                <a:cs typeface="Times New Roman" panose="02020603050405020304" pitchFamily="18" charset="0"/>
              </a:rPr>
              <a:t>Wie sich später zeigen wird, sind die Werte S</a:t>
            </a:r>
            <a:r>
              <a:rPr lang="de-DE" sz="1800" baseline="-25000" dirty="0">
                <a:latin typeface="Times New Roman" panose="02020603050405020304" pitchFamily="18" charset="0"/>
                <a:cs typeface="Times New Roman" panose="02020603050405020304" pitchFamily="18" charset="0"/>
              </a:rPr>
              <a:t>1</a:t>
            </a:r>
            <a:r>
              <a:rPr lang="de-DE" sz="1800" dirty="0">
                <a:latin typeface="Times New Roman" panose="02020603050405020304" pitchFamily="18" charset="0"/>
                <a:cs typeface="Times New Roman" panose="02020603050405020304" pitchFamily="18" charset="0"/>
              </a:rPr>
              <a:t>=260,6VA und</a:t>
            </a:r>
            <a:br>
              <a:rPr lang="de-DE" sz="1800" dirty="0">
                <a:latin typeface="Times New Roman" panose="02020603050405020304" pitchFamily="18" charset="0"/>
                <a:cs typeface="Times New Roman" panose="02020603050405020304" pitchFamily="18" charset="0"/>
              </a:rPr>
            </a:br>
            <a:r>
              <a:rPr lang="de-DE" sz="1800" u="sng" dirty="0">
                <a:latin typeface="Times New Roman" panose="02020603050405020304" pitchFamily="18" charset="0"/>
                <a:cs typeface="Times New Roman" panose="02020603050405020304" pitchFamily="18" charset="0"/>
              </a:rPr>
              <a:t>Z</a:t>
            </a:r>
            <a:r>
              <a:rPr lang="de-DE" sz="1800" baseline="-25000" dirty="0">
                <a:latin typeface="Times New Roman" panose="02020603050405020304" pitchFamily="18" charset="0"/>
                <a:cs typeface="Times New Roman" panose="02020603050405020304" pitchFamily="18" charset="0"/>
              </a:rPr>
              <a:t>1</a:t>
            </a:r>
            <a:r>
              <a:rPr lang="de-DE" sz="1800" dirty="0">
                <a:latin typeface="Times New Roman" panose="02020603050405020304" pitchFamily="18" charset="0"/>
                <a:cs typeface="Times New Roman" panose="02020603050405020304" pitchFamily="18" charset="0"/>
              </a:rPr>
              <a:t>= 13,04</a:t>
            </a:r>
            <a:r>
              <a:rPr lang="el-GR" sz="1800" dirty="0">
                <a:latin typeface="Times New Roman" panose="02020603050405020304" pitchFamily="18" charset="0"/>
                <a:cs typeface="Times New Roman" panose="02020603050405020304" pitchFamily="18" charset="0"/>
              </a:rPr>
              <a:t>Ω</a:t>
            </a:r>
            <a:r>
              <a:rPr lang="de-DE" sz="1800" dirty="0">
                <a:latin typeface="Times New Roman" panose="02020603050405020304" pitchFamily="18" charset="0"/>
                <a:cs typeface="Times New Roman" panose="02020603050405020304" pitchFamily="18" charset="0"/>
              </a:rPr>
              <a:t>  85,6° sinnvoll, eventuell auch noch die 19,98A</a:t>
            </a:r>
            <a:r>
              <a:rPr lang="de-DE" sz="1800" baseline="30000" dirty="0">
                <a:latin typeface="Times New Roman" panose="02020603050405020304" pitchFamily="18" charset="0"/>
                <a:cs typeface="Times New Roman" panose="02020603050405020304" pitchFamily="18" charset="0"/>
              </a:rPr>
              <a:t>2</a:t>
            </a:r>
            <a:r>
              <a:rPr lang="de-DE" sz="1800" dirty="0">
                <a:latin typeface="Times New Roman" panose="02020603050405020304" pitchFamily="18" charset="0"/>
                <a:cs typeface="Times New Roman" panose="02020603050405020304" pitchFamily="18" charset="0"/>
              </a:rPr>
              <a:t>;</a:t>
            </a:r>
          </a:p>
          <a:p>
            <a:pPr algn="l"/>
            <a:br>
              <a:rPr lang="de-DE" sz="1800" dirty="0">
                <a:latin typeface="Times New Roman" panose="02020603050405020304" pitchFamily="18" charset="0"/>
                <a:cs typeface="Times New Roman" panose="02020603050405020304" pitchFamily="18" charset="0"/>
              </a:rPr>
            </a:br>
            <a:endParaRPr lang="de-DE" sz="1800" dirty="0">
              <a:latin typeface="Times New Roman" panose="02020603050405020304" pitchFamily="18" charset="0"/>
              <a:cs typeface="Times New Roman" panose="02020603050405020304" pitchFamily="18" charset="0"/>
            </a:endParaRPr>
          </a:p>
        </p:txBody>
      </p:sp>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2019</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a:t>
            </a:r>
            <a:r>
              <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Transfer Zentrum Weiz</a:t>
            </a: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602343" y="682449"/>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Zeigerrechnung</a:t>
            </a:r>
            <a:r>
              <a:rPr lang="de-AT" sz="2800" dirty="0">
                <a:solidFill>
                  <a:prstClr val="black"/>
                </a:solidFill>
                <a:latin typeface="Times New Roman" panose="02020603050405020304" pitchFamily="18" charset="0"/>
                <a:cs typeface="Times New Roman" panose="02020603050405020304" pitchFamily="18" charset="0"/>
              </a:rPr>
              <a:t> -</a:t>
            </a: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Rechenregeln</a:t>
            </a:r>
          </a:p>
        </p:txBody>
      </p:sp>
      <p:sp>
        <p:nvSpPr>
          <p:cNvPr id="13" name="Foliennummernplatzhalter 6">
            <a:extLst>
              <a:ext uri="{FF2B5EF4-FFF2-40B4-BE49-F238E27FC236}">
                <a16:creationId xmlns:a16="http://schemas.microsoft.com/office/drawing/2014/main" id="{A2291F72-7D9C-4E17-A37F-4CC620856AC8}"/>
              </a:ext>
            </a:extLst>
          </p:cNvPr>
          <p:cNvSpPr>
            <a:spLocks noGrp="1"/>
          </p:cNvSpPr>
          <p:nvPr>
            <p:ph type="sldNum" sz="quarter" idx="12"/>
          </p:nvPr>
        </p:nvSpPr>
        <p:spPr>
          <a:xfrm>
            <a:off x="8284027" y="6370205"/>
            <a:ext cx="3240315" cy="365125"/>
          </a:xfrm>
        </p:spPr>
        <p:txBody>
          <a:bodyPr/>
          <a:lstStyle/>
          <a:p>
            <a:r>
              <a:rPr lang="de-AT" dirty="0"/>
              <a:t>5. Wechselstromkreise, Folie </a:t>
            </a:r>
            <a:fld id="{7E725991-9698-40AD-BC4D-4702C78B2D3B}" type="slidenum">
              <a:rPr lang="de-AT"/>
              <a:pPr/>
              <a:t>11</a:t>
            </a:fld>
            <a:endParaRPr lang="de-AT" dirty="0"/>
          </a:p>
        </p:txBody>
      </p:sp>
      <p:sp>
        <p:nvSpPr>
          <p:cNvPr id="7" name="Rechteck 6">
            <a:extLst>
              <a:ext uri="{FF2B5EF4-FFF2-40B4-BE49-F238E27FC236}">
                <a16:creationId xmlns:a16="http://schemas.microsoft.com/office/drawing/2014/main" id="{39D5A66E-27AF-4F05-9C64-0EFB4E8BBA85}"/>
              </a:ext>
            </a:extLst>
          </p:cNvPr>
          <p:cNvSpPr/>
          <p:nvPr/>
        </p:nvSpPr>
        <p:spPr>
          <a:xfrm>
            <a:off x="7854872" y="5393035"/>
            <a:ext cx="2755726" cy="830997"/>
          </a:xfrm>
          <a:prstGeom prst="rect">
            <a:avLst/>
          </a:prstGeom>
        </p:spPr>
        <p:txBody>
          <a:bodyPr wrap="square">
            <a:spAutoFit/>
          </a:bodyPr>
          <a:lstStyle/>
          <a:p>
            <a:pPr algn="ctr"/>
            <a:r>
              <a:rPr lang="de-DE" sz="1600" dirty="0">
                <a:latin typeface="Times New Roman" panose="02020603050405020304" pitchFamily="18" charset="0"/>
                <a:cs typeface="Times New Roman" panose="02020603050405020304" pitchFamily="18" charset="0"/>
              </a:rPr>
              <a:t>Graphisch sind keine höheren Rechenoperationen sinnvoll durchzuführen;</a:t>
            </a:r>
            <a:endParaRPr lang="de-AT" sz="1600" dirty="0"/>
          </a:p>
        </p:txBody>
      </p:sp>
      <p:grpSp>
        <p:nvGrpSpPr>
          <p:cNvPr id="17" name="Gruppierung 16"/>
          <p:cNvGrpSpPr/>
          <p:nvPr/>
        </p:nvGrpSpPr>
        <p:grpSpPr>
          <a:xfrm>
            <a:off x="2497320" y="2588290"/>
            <a:ext cx="336885" cy="253781"/>
            <a:chOff x="3260557" y="3693695"/>
            <a:chExt cx="336885" cy="253781"/>
          </a:xfrm>
        </p:grpSpPr>
        <p:cxnSp>
          <p:nvCxnSpPr>
            <p:cNvPr id="18" name="Gerader Verbinder 14">
              <a:extLst>
                <a:ext uri="{FF2B5EF4-FFF2-40B4-BE49-F238E27FC236}">
                  <a16:creationId xmlns:a16="http://schemas.microsoft.com/office/drawing/2014/main" id="{D0007929-BF8F-4435-B2C3-3430484C2F49}"/>
                </a:ext>
              </a:extLst>
            </p:cNvPr>
            <p:cNvCxnSpPr>
              <a:cxnSpLocks/>
            </p:cNvCxnSpPr>
            <p:nvPr/>
          </p:nvCxnSpPr>
          <p:spPr>
            <a:xfrm>
              <a:off x="3260557" y="3693695"/>
              <a:ext cx="0" cy="2537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17">
              <a:extLst>
                <a:ext uri="{FF2B5EF4-FFF2-40B4-BE49-F238E27FC236}">
                  <a16:creationId xmlns:a16="http://schemas.microsoft.com/office/drawing/2014/main" id="{9015FE35-528B-452E-86F9-002C6E00A8C3}"/>
                </a:ext>
              </a:extLst>
            </p:cNvPr>
            <p:cNvCxnSpPr/>
            <p:nvPr/>
          </p:nvCxnSpPr>
          <p:spPr>
            <a:xfrm>
              <a:off x="3272589" y="3943299"/>
              <a:ext cx="3248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uppierung 23"/>
          <p:cNvGrpSpPr/>
          <p:nvPr/>
        </p:nvGrpSpPr>
        <p:grpSpPr>
          <a:xfrm>
            <a:off x="5069260" y="2588290"/>
            <a:ext cx="336885" cy="253781"/>
            <a:chOff x="3260557" y="3693695"/>
            <a:chExt cx="336885" cy="253781"/>
          </a:xfrm>
        </p:grpSpPr>
        <p:cxnSp>
          <p:nvCxnSpPr>
            <p:cNvPr id="25" name="Gerader Verbinder 14">
              <a:extLst>
                <a:ext uri="{FF2B5EF4-FFF2-40B4-BE49-F238E27FC236}">
                  <a16:creationId xmlns:a16="http://schemas.microsoft.com/office/drawing/2014/main" id="{D0007929-BF8F-4435-B2C3-3430484C2F49}"/>
                </a:ext>
              </a:extLst>
            </p:cNvPr>
            <p:cNvCxnSpPr>
              <a:cxnSpLocks/>
            </p:cNvCxnSpPr>
            <p:nvPr/>
          </p:nvCxnSpPr>
          <p:spPr>
            <a:xfrm>
              <a:off x="3260557" y="3693695"/>
              <a:ext cx="0" cy="2537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r Verbinder 17">
              <a:extLst>
                <a:ext uri="{FF2B5EF4-FFF2-40B4-BE49-F238E27FC236}">
                  <a16:creationId xmlns:a16="http://schemas.microsoft.com/office/drawing/2014/main" id="{9015FE35-528B-452E-86F9-002C6E00A8C3}"/>
                </a:ext>
              </a:extLst>
            </p:cNvPr>
            <p:cNvCxnSpPr/>
            <p:nvPr/>
          </p:nvCxnSpPr>
          <p:spPr>
            <a:xfrm>
              <a:off x="3272589" y="3943299"/>
              <a:ext cx="3248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uppierung 26"/>
          <p:cNvGrpSpPr/>
          <p:nvPr/>
        </p:nvGrpSpPr>
        <p:grpSpPr>
          <a:xfrm>
            <a:off x="2074852" y="5808533"/>
            <a:ext cx="336885" cy="253781"/>
            <a:chOff x="3260557" y="3693695"/>
            <a:chExt cx="336885" cy="253781"/>
          </a:xfrm>
        </p:grpSpPr>
        <p:cxnSp>
          <p:nvCxnSpPr>
            <p:cNvPr id="28" name="Gerader Verbinder 14">
              <a:extLst>
                <a:ext uri="{FF2B5EF4-FFF2-40B4-BE49-F238E27FC236}">
                  <a16:creationId xmlns:a16="http://schemas.microsoft.com/office/drawing/2014/main" id="{D0007929-BF8F-4435-B2C3-3430484C2F49}"/>
                </a:ext>
              </a:extLst>
            </p:cNvPr>
            <p:cNvCxnSpPr>
              <a:cxnSpLocks/>
            </p:cNvCxnSpPr>
            <p:nvPr/>
          </p:nvCxnSpPr>
          <p:spPr>
            <a:xfrm>
              <a:off x="3260557" y="3693695"/>
              <a:ext cx="0" cy="2537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17">
              <a:extLst>
                <a:ext uri="{FF2B5EF4-FFF2-40B4-BE49-F238E27FC236}">
                  <a16:creationId xmlns:a16="http://schemas.microsoft.com/office/drawing/2014/main" id="{9015FE35-528B-452E-86F9-002C6E00A8C3}"/>
                </a:ext>
              </a:extLst>
            </p:cNvPr>
            <p:cNvCxnSpPr/>
            <p:nvPr/>
          </p:nvCxnSpPr>
          <p:spPr>
            <a:xfrm>
              <a:off x="3272589" y="3943299"/>
              <a:ext cx="3248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7824225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37027" y="1377330"/>
            <a:ext cx="3808119" cy="2763568"/>
          </a:xfrm>
        </p:spPr>
        <p:txBody>
          <a:bodyPr>
            <a:noAutofit/>
          </a:bodyPr>
          <a:lstStyle/>
          <a:p>
            <a:pPr algn="l"/>
            <a:r>
              <a:rPr lang="de-AT" sz="2000" dirty="0">
                <a:latin typeface="Times New Roman" panose="02020603050405020304" pitchFamily="18" charset="0"/>
                <a:cs typeface="Times New Roman" panose="02020603050405020304" pitchFamily="18" charset="0"/>
              </a:rPr>
              <a:t>Ausgehend vom bereits im Vorkapitel behandelten Zeitverhalten der drei Grundelemente bzw. Grundeigen-</a:t>
            </a:r>
            <a:r>
              <a:rPr lang="de-AT" sz="2000" dirty="0" err="1">
                <a:latin typeface="Times New Roman" panose="02020603050405020304" pitchFamily="18" charset="0"/>
                <a:cs typeface="Times New Roman" panose="02020603050405020304" pitchFamily="18" charset="0"/>
              </a:rPr>
              <a:t>schaften</a:t>
            </a:r>
            <a:r>
              <a:rPr lang="de-AT" sz="2000" dirty="0">
                <a:latin typeface="Times New Roman" panose="02020603050405020304" pitchFamily="18" charset="0"/>
                <a:cs typeface="Times New Roman" panose="02020603050405020304" pitchFamily="18" charset="0"/>
              </a:rPr>
              <a:t> (siehe nebenstehende Tabelle) soll nunmehr, unter Anwendung der mathematischen Zusammenhänge, auf das Verhalten bei AC geschlossen werden;</a:t>
            </a:r>
          </a:p>
        </p:txBody>
      </p:sp>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2019</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a:t>
            </a:r>
            <a:r>
              <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Transfer Zentrum Weiz</a:t>
            </a: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602343" y="682449"/>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Verhalten von R,L,C bei Wechselstrom - Grundlagen</a:t>
            </a:r>
          </a:p>
        </p:txBody>
      </p:sp>
      <p:sp>
        <p:nvSpPr>
          <p:cNvPr id="13" name="Foliennummernplatzhalter 6">
            <a:extLst>
              <a:ext uri="{FF2B5EF4-FFF2-40B4-BE49-F238E27FC236}">
                <a16:creationId xmlns:a16="http://schemas.microsoft.com/office/drawing/2014/main" id="{A2291F72-7D9C-4E17-A37F-4CC620856AC8}"/>
              </a:ext>
            </a:extLst>
          </p:cNvPr>
          <p:cNvSpPr>
            <a:spLocks noGrp="1"/>
          </p:cNvSpPr>
          <p:nvPr>
            <p:ph type="sldNum" sz="quarter" idx="12"/>
          </p:nvPr>
        </p:nvSpPr>
        <p:spPr>
          <a:xfrm>
            <a:off x="8284027" y="6370205"/>
            <a:ext cx="3240315" cy="365125"/>
          </a:xfrm>
        </p:spPr>
        <p:txBody>
          <a:bodyPr/>
          <a:lstStyle/>
          <a:p>
            <a:r>
              <a:rPr lang="de-AT" dirty="0"/>
              <a:t>5. Wechselstromkreise, Folie </a:t>
            </a:r>
            <a:fld id="{7E725991-9698-40AD-BC4D-4702C78B2D3B}" type="slidenum">
              <a:rPr lang="de-AT"/>
              <a:pPr/>
              <a:t>12</a:t>
            </a:fld>
            <a:endParaRPr lang="de-AT" dirty="0"/>
          </a:p>
        </p:txBody>
      </p:sp>
      <p:pic>
        <p:nvPicPr>
          <p:cNvPr id="2" name="Grafik 1">
            <a:extLst>
              <a:ext uri="{FF2B5EF4-FFF2-40B4-BE49-F238E27FC236}">
                <a16:creationId xmlns:a16="http://schemas.microsoft.com/office/drawing/2014/main" id="{7681BC5D-83D6-4991-8771-31C65531AC45}"/>
              </a:ext>
            </a:extLst>
          </p:cNvPr>
          <p:cNvPicPr>
            <a:picLocks noChangeAspect="1"/>
          </p:cNvPicPr>
          <p:nvPr/>
        </p:nvPicPr>
        <p:blipFill>
          <a:blip r:embed="rId2"/>
          <a:stretch>
            <a:fillRect/>
          </a:stretch>
        </p:blipFill>
        <p:spPr>
          <a:xfrm>
            <a:off x="4345146" y="1335123"/>
            <a:ext cx="7191617" cy="2685256"/>
          </a:xfrm>
          <a:prstGeom prst="rect">
            <a:avLst/>
          </a:prstGeom>
        </p:spPr>
      </p:pic>
      <mc:AlternateContent xmlns:mc="http://schemas.openxmlformats.org/markup-compatibility/2006" xmlns:a14="http://schemas.microsoft.com/office/drawing/2010/main">
        <mc:Choice Requires="a14">
          <p:sp>
            <p:nvSpPr>
              <p:cNvPr id="4" name="Rechteck 3">
                <a:extLst>
                  <a:ext uri="{FF2B5EF4-FFF2-40B4-BE49-F238E27FC236}">
                    <a16:creationId xmlns:a16="http://schemas.microsoft.com/office/drawing/2014/main" id="{1C4124B3-2F99-44A4-A1AC-0D400A0030D9}"/>
                  </a:ext>
                </a:extLst>
              </p:cNvPr>
              <p:cNvSpPr/>
              <p:nvPr/>
            </p:nvSpPr>
            <p:spPr>
              <a:xfrm>
                <a:off x="537027" y="4073763"/>
                <a:ext cx="10987314" cy="2714397"/>
              </a:xfrm>
              <a:prstGeom prst="rect">
                <a:avLst/>
              </a:prstGeom>
            </p:spPr>
            <p:txBody>
              <a:bodyPr wrap="square">
                <a:spAutoFit/>
              </a:bodyPr>
              <a:lstStyle/>
              <a:p>
                <a:r>
                  <a:rPr lang="de-AT" sz="2000" dirty="0">
                    <a:latin typeface="Times New Roman" panose="02020603050405020304" pitchFamily="18" charset="0"/>
                    <a:cs typeface="Times New Roman" panose="02020603050405020304" pitchFamily="18" charset="0"/>
                  </a:rPr>
                  <a:t>Bei AC ist mit sinusförmigen Strömen i(t)=î*sin(</a:t>
                </a:r>
                <a:r>
                  <a:rPr lang="de-AT" sz="2000" dirty="0" err="1">
                    <a:latin typeface="Symbol" panose="05050102010706020507" pitchFamily="18" charset="2"/>
                    <a:cs typeface="Times New Roman" panose="02020603050405020304" pitchFamily="18" charset="0"/>
                  </a:rPr>
                  <a:t>w</a:t>
                </a:r>
                <a:r>
                  <a:rPr lang="de-AT" sz="2000" dirty="0" err="1">
                    <a:latin typeface="Times New Roman" panose="02020603050405020304" pitchFamily="18" charset="0"/>
                    <a:cs typeface="Times New Roman" panose="02020603050405020304" pitchFamily="18" charset="0"/>
                  </a:rPr>
                  <a:t>t</a:t>
                </a:r>
                <a:r>
                  <a:rPr lang="de-AT" sz="2000" dirty="0">
                    <a:latin typeface="Times New Roman" panose="02020603050405020304" pitchFamily="18" charset="0"/>
                    <a:cs typeface="Times New Roman" panose="02020603050405020304" pitchFamily="18" charset="0"/>
                  </a:rPr>
                  <a:t>) und Spannungen u(t)=û*sin(</a:t>
                </a:r>
                <a:r>
                  <a:rPr lang="de-AT" sz="2000" dirty="0" err="1">
                    <a:latin typeface="Symbol" panose="05050102010706020507" pitchFamily="18" charset="2"/>
                    <a:cs typeface="Times New Roman" panose="02020603050405020304" pitchFamily="18" charset="0"/>
                  </a:rPr>
                  <a:t>w</a:t>
                </a:r>
                <a:r>
                  <a:rPr lang="de-AT" sz="2000" dirty="0" err="1">
                    <a:latin typeface="Times New Roman" panose="02020603050405020304" pitchFamily="18" charset="0"/>
                    <a:cs typeface="Times New Roman" panose="02020603050405020304" pitchFamily="18" charset="0"/>
                  </a:rPr>
                  <a:t>t</a:t>
                </a:r>
                <a:r>
                  <a:rPr lang="de-AT" sz="2000" dirty="0">
                    <a:latin typeface="Times New Roman" panose="02020603050405020304" pitchFamily="18" charset="0"/>
                    <a:cs typeface="Times New Roman" panose="02020603050405020304" pitchFamily="18" charset="0"/>
                  </a:rPr>
                  <a:t>) zu rechnen:</a:t>
                </a:r>
              </a:p>
              <a:p>
                <a:pPr marL="285750" indent="-285750">
                  <a:buFont typeface="Symbol" panose="05050102010706020507" pitchFamily="18" charset="2"/>
                  <a:buChar char="Þ"/>
                </a:pPr>
                <a:endParaRPr lang="de-AT" sz="1400" dirty="0">
                  <a:latin typeface="Times New Roman" panose="02020603050405020304" pitchFamily="18" charset="0"/>
                  <a:cs typeface="Times New Roman" panose="02020603050405020304" pitchFamily="18" charset="0"/>
                </a:endParaRPr>
              </a:p>
              <a:p>
                <a:pPr marL="285750" indent="-285750">
                  <a:buFont typeface="Symbol" panose="05050102010706020507" pitchFamily="18" charset="2"/>
                  <a:buChar char="Þ"/>
                </a:pPr>
                <a:r>
                  <a:rPr lang="de-AT" sz="2000" dirty="0">
                    <a:latin typeface="Times New Roman" panose="02020603050405020304" pitchFamily="18" charset="0"/>
                    <a:cs typeface="Times New Roman" panose="02020603050405020304" pitchFamily="18" charset="0"/>
                  </a:rPr>
                  <a:t>Für die Differentiation einer Sinusfunktion gilt</a:t>
                </a:r>
                <a14:m>
                  <m:oMath xmlns:m="http://schemas.openxmlformats.org/officeDocument/2006/math">
                    <m:r>
                      <a:rPr lang="de-DE" sz="2000" b="0" i="0" smtClean="0">
                        <a:latin typeface="Cambria Math" panose="02040503050406030204" pitchFamily="18" charset="0"/>
                        <a:cs typeface="Times New Roman" panose="02020603050405020304" pitchFamily="18" charset="0"/>
                      </a:rPr>
                      <m:t> </m:t>
                    </m:r>
                    <m:r>
                      <a:rPr lang="de-DE" sz="2000" i="1">
                        <a:latin typeface="Cambria Math" panose="02040503050406030204" pitchFamily="18" charset="0"/>
                        <a:cs typeface="Times New Roman" panose="02020603050405020304" pitchFamily="18" charset="0"/>
                      </a:rPr>
                      <m:t> </m:t>
                    </m:r>
                    <m:f>
                      <m:fPr>
                        <m:ctrlPr>
                          <a:rPr lang="de-DE" sz="2000" i="1">
                            <a:latin typeface="Cambria Math" panose="02040503050406030204" pitchFamily="18" charset="0"/>
                            <a:cs typeface="Times New Roman" panose="02020603050405020304" pitchFamily="18" charset="0"/>
                          </a:rPr>
                        </m:ctrlPr>
                      </m:fPr>
                      <m:num>
                        <m:r>
                          <a:rPr lang="de-DE" sz="2000" i="1">
                            <a:latin typeface="Cambria Math" panose="02040503050406030204" pitchFamily="18" charset="0"/>
                            <a:cs typeface="Times New Roman" panose="02020603050405020304" pitchFamily="18" charset="0"/>
                          </a:rPr>
                          <m:t>𝑑</m:t>
                        </m:r>
                        <m:r>
                          <a:rPr lang="de-DE" sz="2000" i="1">
                            <a:latin typeface="Cambria Math" panose="02040503050406030204" pitchFamily="18" charset="0"/>
                            <a:cs typeface="Times New Roman" panose="02020603050405020304" pitchFamily="18" charset="0"/>
                          </a:rPr>
                          <m:t> </m:t>
                        </m:r>
                        <m:r>
                          <a:rPr lang="de-DE" sz="2000">
                            <a:latin typeface="Cambria Math" panose="02040503050406030204" pitchFamily="18" charset="0"/>
                            <a:cs typeface="Times New Roman" panose="02020603050405020304" pitchFamily="18" charset="0"/>
                          </a:rPr>
                          <m:t>(</m:t>
                        </m:r>
                        <m:r>
                          <m:rPr>
                            <m:sty m:val="p"/>
                          </m:rPr>
                          <a:rPr lang="de-DE" sz="2000">
                            <a:latin typeface="Cambria Math" panose="02040503050406030204" pitchFamily="18" charset="0"/>
                            <a:cs typeface="Times New Roman" panose="02020603050405020304" pitchFamily="18" charset="0"/>
                          </a:rPr>
                          <m:t>K</m:t>
                        </m:r>
                        <m:r>
                          <a:rPr lang="de-DE" sz="2000" i="1">
                            <a:latin typeface="Cambria Math" panose="02040503050406030204" pitchFamily="18" charset="0"/>
                            <a:ea typeface="Cambria Math" panose="02040503050406030204" pitchFamily="18" charset="0"/>
                            <a:cs typeface="Times New Roman" panose="02020603050405020304" pitchFamily="18" charset="0"/>
                          </a:rPr>
                          <m:t>∙</m:t>
                        </m:r>
                        <m:r>
                          <m:rPr>
                            <m:sty m:val="p"/>
                          </m:rPr>
                          <a:rPr lang="de-DE" sz="2000">
                            <a:latin typeface="Cambria Math" panose="02040503050406030204" pitchFamily="18" charset="0"/>
                            <a:cs typeface="Times New Roman" panose="02020603050405020304" pitchFamily="18" charset="0"/>
                          </a:rPr>
                          <m:t>sin</m:t>
                        </m:r>
                        <m:r>
                          <a:rPr lang="de-DE" sz="2000" i="1">
                            <a:latin typeface="Cambria Math" panose="02040503050406030204" pitchFamily="18" charset="0"/>
                            <a:cs typeface="Times New Roman" panose="02020603050405020304" pitchFamily="18" charset="0"/>
                          </a:rPr>
                          <m:t>⁡(</m:t>
                        </m:r>
                        <m:r>
                          <a:rPr lang="de-DE" sz="2000" i="1">
                            <a:latin typeface="Cambria Math" panose="02040503050406030204" pitchFamily="18" charset="0"/>
                            <a:ea typeface="Cambria Math" panose="02040503050406030204" pitchFamily="18" charset="0"/>
                            <a:cs typeface="Times New Roman" panose="02020603050405020304" pitchFamily="18" charset="0"/>
                          </a:rPr>
                          <m:t>𝜔</m:t>
                        </m:r>
                        <m:r>
                          <a:rPr lang="de-DE" sz="2000" i="1">
                            <a:latin typeface="Cambria Math" panose="02040503050406030204" pitchFamily="18" charset="0"/>
                            <a:ea typeface="Cambria Math" panose="02040503050406030204" pitchFamily="18" charset="0"/>
                            <a:cs typeface="Times New Roman" panose="02020603050405020304" pitchFamily="18" charset="0"/>
                          </a:rPr>
                          <m:t>𝑡</m:t>
                        </m:r>
                        <m:r>
                          <a:rPr lang="de-DE" sz="2000" i="1">
                            <a:latin typeface="Cambria Math" panose="02040503050406030204" pitchFamily="18" charset="0"/>
                            <a:ea typeface="Cambria Math" panose="02040503050406030204" pitchFamily="18" charset="0"/>
                            <a:cs typeface="Times New Roman" panose="02020603050405020304" pitchFamily="18" charset="0"/>
                          </a:rPr>
                          <m:t>))</m:t>
                        </m:r>
                      </m:num>
                      <m:den>
                        <m:r>
                          <a:rPr lang="de-DE" sz="2000" i="1">
                            <a:latin typeface="Cambria Math" panose="02040503050406030204" pitchFamily="18" charset="0"/>
                            <a:cs typeface="Times New Roman" panose="02020603050405020304" pitchFamily="18" charset="0"/>
                          </a:rPr>
                          <m:t>𝑑𝑡</m:t>
                        </m:r>
                      </m:den>
                    </m:f>
                    <m:r>
                      <a:rPr lang="de-DE" sz="2000" i="1">
                        <a:latin typeface="Cambria Math" panose="02040503050406030204" pitchFamily="18" charset="0"/>
                        <a:cs typeface="Times New Roman" panose="02020603050405020304" pitchFamily="18" charset="0"/>
                      </a:rPr>
                      <m:t>=</m:t>
                    </m:r>
                    <m:r>
                      <a:rPr lang="de-DE" sz="2000" i="1">
                        <a:latin typeface="Cambria Math" panose="02040503050406030204" pitchFamily="18" charset="0"/>
                        <a:cs typeface="Times New Roman" panose="02020603050405020304" pitchFamily="18" charset="0"/>
                      </a:rPr>
                      <m:t>𝐾</m:t>
                    </m:r>
                    <m:r>
                      <a:rPr lang="de-DE" sz="2000" i="1">
                        <a:latin typeface="Cambria Math" panose="02040503050406030204" pitchFamily="18" charset="0"/>
                        <a:ea typeface="Cambria Math" panose="02040503050406030204" pitchFamily="18" charset="0"/>
                        <a:cs typeface="Times New Roman" panose="02020603050405020304" pitchFamily="18" charset="0"/>
                      </a:rPr>
                      <m:t>∙</m:t>
                    </m:r>
                    <m:r>
                      <a:rPr lang="de-DE" sz="2000" i="1">
                        <a:latin typeface="Cambria Math" panose="02040503050406030204" pitchFamily="18" charset="0"/>
                        <a:ea typeface="Cambria Math" panose="02040503050406030204" pitchFamily="18" charset="0"/>
                        <a:cs typeface="Times New Roman" panose="02020603050405020304" pitchFamily="18" charset="0"/>
                      </a:rPr>
                      <m:t>𝜔</m:t>
                    </m:r>
                    <m:r>
                      <a:rPr lang="de-DE" sz="2000" i="1">
                        <a:latin typeface="Cambria Math" panose="02040503050406030204" pitchFamily="18" charset="0"/>
                        <a:ea typeface="Cambria Math" panose="02040503050406030204" pitchFamily="18" charset="0"/>
                        <a:cs typeface="Times New Roman" panose="02020603050405020304" pitchFamily="18" charset="0"/>
                      </a:rPr>
                      <m:t>∙</m:t>
                    </m:r>
                    <m:func>
                      <m:funcPr>
                        <m:ctrlPr>
                          <a:rPr lang="de-DE" sz="2000" i="1">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de-DE" sz="2000">
                            <a:latin typeface="Cambria Math" panose="02040503050406030204" pitchFamily="18" charset="0"/>
                            <a:ea typeface="Cambria Math" panose="02040503050406030204" pitchFamily="18" charset="0"/>
                            <a:cs typeface="Times New Roman" panose="02020603050405020304" pitchFamily="18" charset="0"/>
                          </a:rPr>
                          <m:t>cos</m:t>
                        </m:r>
                      </m:fName>
                      <m:e>
                        <m:d>
                          <m:dPr>
                            <m:ctrlPr>
                              <a:rPr lang="de-DE" sz="2000" i="1">
                                <a:latin typeface="Cambria Math" panose="02040503050406030204" pitchFamily="18" charset="0"/>
                                <a:ea typeface="Cambria Math" panose="02040503050406030204" pitchFamily="18" charset="0"/>
                                <a:cs typeface="Times New Roman" panose="02020603050405020304" pitchFamily="18" charset="0"/>
                              </a:rPr>
                            </m:ctrlPr>
                          </m:dPr>
                          <m:e>
                            <m:r>
                              <a:rPr lang="de-DE" sz="2000" i="1">
                                <a:latin typeface="Cambria Math" panose="02040503050406030204" pitchFamily="18" charset="0"/>
                                <a:ea typeface="Cambria Math" panose="02040503050406030204" pitchFamily="18" charset="0"/>
                                <a:cs typeface="Times New Roman" panose="02020603050405020304" pitchFamily="18" charset="0"/>
                              </a:rPr>
                              <m:t>𝜔</m:t>
                            </m:r>
                            <m:r>
                              <a:rPr lang="de-DE" sz="2000" i="1">
                                <a:latin typeface="Cambria Math" panose="02040503050406030204" pitchFamily="18" charset="0"/>
                                <a:ea typeface="Cambria Math" panose="02040503050406030204" pitchFamily="18" charset="0"/>
                                <a:cs typeface="Times New Roman" panose="02020603050405020304" pitchFamily="18" charset="0"/>
                              </a:rPr>
                              <m:t>𝑡</m:t>
                            </m:r>
                          </m:e>
                        </m:d>
                      </m:e>
                    </m:func>
                    <m:r>
                      <a:rPr lang="de-DE"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br>
                  <a:rPr lang="de-DE" sz="2000" b="0" dirty="0">
                    <a:latin typeface="Times New Roman" panose="02020603050405020304" pitchFamily="18" charset="0"/>
                    <a:ea typeface="Cambria Math" panose="02040503050406030204" pitchFamily="18" charset="0"/>
                    <a:cs typeface="Times New Roman" panose="02020603050405020304" pitchFamily="18" charset="0"/>
                  </a:rPr>
                </a:br>
                <a:endParaRPr lang="de-DE" sz="400" b="0" dirty="0">
                  <a:latin typeface="Times New Roman" panose="02020603050405020304" pitchFamily="18" charset="0"/>
                  <a:ea typeface="Cambria Math" panose="02040503050406030204" pitchFamily="18" charset="0"/>
                  <a:cs typeface="Times New Roman" panose="02020603050405020304" pitchFamily="18" charset="0"/>
                </a:endParaRPr>
              </a:p>
              <a:p>
                <a:pPr marL="285750" indent="-285750">
                  <a:buFont typeface="Symbol" panose="05050102010706020507" pitchFamily="18" charset="2"/>
                  <a:buChar char="Þ"/>
                </a:pPr>
                <a:r>
                  <a:rPr lang="de-AT" sz="2000" dirty="0">
                    <a:latin typeface="Times New Roman" panose="02020603050405020304" pitchFamily="18" charset="0"/>
                    <a:cs typeface="Times New Roman" panose="02020603050405020304" pitchFamily="18" charset="0"/>
                  </a:rPr>
                  <a:t>Für die Integration einer Sinusfunktion gilt</a:t>
                </a:r>
                <a:r>
                  <a:rPr lang="de-DE" sz="2000" dirty="0">
                    <a:latin typeface="Times New Roman" panose="02020603050405020304" pitchFamily="18" charset="0"/>
                    <a:cs typeface="Times New Roman" panose="02020603050405020304" pitchFamily="18" charset="0"/>
                  </a:rPr>
                  <a:t> </a:t>
                </a:r>
                <a14:m>
                  <m:oMath xmlns:m="http://schemas.openxmlformats.org/officeDocument/2006/math">
                    <m:nary>
                      <m:naryPr>
                        <m:limLoc m:val="undOvr"/>
                        <m:subHide m:val="on"/>
                        <m:supHide m:val="on"/>
                        <m:ctrlPr>
                          <a:rPr lang="de-AT" sz="2000" i="1">
                            <a:latin typeface="Cambria Math" panose="02040503050406030204" pitchFamily="18" charset="0"/>
                            <a:cs typeface="Times New Roman" panose="02020603050405020304" pitchFamily="18" charset="0"/>
                          </a:rPr>
                        </m:ctrlPr>
                      </m:naryPr>
                      <m:sub/>
                      <m:sup/>
                      <m:e>
                        <m:r>
                          <a:rPr lang="de-DE" sz="2000">
                            <a:latin typeface="Cambria Math" panose="02040503050406030204" pitchFamily="18" charset="0"/>
                            <a:cs typeface="Times New Roman" panose="02020603050405020304" pitchFamily="18" charset="0"/>
                          </a:rPr>
                          <m:t>(</m:t>
                        </m:r>
                        <m:r>
                          <m:rPr>
                            <m:sty m:val="p"/>
                          </m:rPr>
                          <a:rPr lang="de-DE" sz="2000">
                            <a:latin typeface="Cambria Math" panose="02040503050406030204" pitchFamily="18" charset="0"/>
                            <a:cs typeface="Times New Roman" panose="02020603050405020304" pitchFamily="18" charset="0"/>
                          </a:rPr>
                          <m:t>K</m:t>
                        </m:r>
                        <m:r>
                          <a:rPr lang="de-DE" sz="2000" i="1">
                            <a:latin typeface="Cambria Math" panose="02040503050406030204" pitchFamily="18" charset="0"/>
                            <a:ea typeface="Cambria Math" panose="02040503050406030204" pitchFamily="18" charset="0"/>
                            <a:cs typeface="Times New Roman" panose="02020603050405020304" pitchFamily="18" charset="0"/>
                          </a:rPr>
                          <m:t>∙</m:t>
                        </m:r>
                        <m:r>
                          <m:rPr>
                            <m:sty m:val="p"/>
                          </m:rPr>
                          <a:rPr lang="de-DE" sz="2000">
                            <a:latin typeface="Cambria Math" panose="02040503050406030204" pitchFamily="18" charset="0"/>
                            <a:cs typeface="Times New Roman" panose="02020603050405020304" pitchFamily="18" charset="0"/>
                          </a:rPr>
                          <m:t>sin</m:t>
                        </m:r>
                        <m:r>
                          <a:rPr lang="de-DE" sz="2000" i="1">
                            <a:latin typeface="Cambria Math" panose="02040503050406030204" pitchFamily="18" charset="0"/>
                            <a:cs typeface="Times New Roman" panose="02020603050405020304" pitchFamily="18" charset="0"/>
                          </a:rPr>
                          <m:t>⁡(</m:t>
                        </m:r>
                        <m:r>
                          <a:rPr lang="de-DE" sz="2000" i="1">
                            <a:latin typeface="Cambria Math" panose="02040503050406030204" pitchFamily="18" charset="0"/>
                            <a:ea typeface="Cambria Math" panose="02040503050406030204" pitchFamily="18" charset="0"/>
                            <a:cs typeface="Times New Roman" panose="02020603050405020304" pitchFamily="18" charset="0"/>
                          </a:rPr>
                          <m:t>𝜔</m:t>
                        </m:r>
                        <m:r>
                          <a:rPr lang="de-DE" sz="2000" i="1">
                            <a:latin typeface="Cambria Math" panose="02040503050406030204" pitchFamily="18" charset="0"/>
                            <a:ea typeface="Cambria Math" panose="02040503050406030204" pitchFamily="18" charset="0"/>
                            <a:cs typeface="Times New Roman" panose="02020603050405020304" pitchFamily="18" charset="0"/>
                          </a:rPr>
                          <m:t>𝑡</m:t>
                        </m:r>
                        <m:r>
                          <a:rPr lang="de-DE" sz="2000" i="1">
                            <a:latin typeface="Cambria Math" panose="02040503050406030204" pitchFamily="18" charset="0"/>
                            <a:ea typeface="Cambria Math" panose="02040503050406030204" pitchFamily="18" charset="0"/>
                            <a:cs typeface="Times New Roman" panose="02020603050405020304" pitchFamily="18" charset="0"/>
                          </a:rPr>
                          <m:t>)</m:t>
                        </m:r>
                      </m:e>
                    </m:nary>
                    <m:r>
                      <a:rPr lang="de-DE" sz="2000">
                        <a:latin typeface="Cambria Math" panose="02040503050406030204" pitchFamily="18" charset="0"/>
                        <a:cs typeface="Times New Roman" panose="02020603050405020304" pitchFamily="18" charset="0"/>
                      </a:rPr>
                      <m:t>)=</m:t>
                    </m:r>
                    <m:r>
                      <a:rPr lang="de-DE" sz="2000" i="1">
                        <a:latin typeface="Cambria Math" panose="02040503050406030204" pitchFamily="18" charset="0"/>
                        <a:cs typeface="Times New Roman" panose="02020603050405020304" pitchFamily="18" charset="0"/>
                      </a:rPr>
                      <m:t>−</m:t>
                    </m:r>
                    <m:box>
                      <m:boxPr>
                        <m:ctrlPr>
                          <a:rPr lang="de-DE" sz="2000" i="1">
                            <a:latin typeface="Cambria Math" panose="02040503050406030204" pitchFamily="18" charset="0"/>
                            <a:cs typeface="Times New Roman" panose="02020603050405020304" pitchFamily="18" charset="0"/>
                          </a:rPr>
                        </m:ctrlPr>
                      </m:boxPr>
                      <m:e>
                        <m:argPr>
                          <m:argSz m:val="-1"/>
                        </m:argPr>
                        <m:f>
                          <m:fPr>
                            <m:ctrlPr>
                              <a:rPr lang="de-DE" sz="2000" i="1">
                                <a:latin typeface="Cambria Math" panose="02040503050406030204" pitchFamily="18" charset="0"/>
                                <a:cs typeface="Times New Roman" panose="02020603050405020304" pitchFamily="18" charset="0"/>
                              </a:rPr>
                            </m:ctrlPr>
                          </m:fPr>
                          <m:num>
                            <m:r>
                              <a:rPr lang="de-DE" sz="2000" i="1">
                                <a:latin typeface="Cambria Math" panose="02040503050406030204" pitchFamily="18" charset="0"/>
                                <a:cs typeface="Times New Roman" panose="02020603050405020304" pitchFamily="18" charset="0"/>
                              </a:rPr>
                              <m:t>𝐾</m:t>
                            </m:r>
                          </m:num>
                          <m:den>
                            <m:r>
                              <a:rPr lang="de-DE" sz="2000" i="1">
                                <a:latin typeface="Cambria Math" panose="02040503050406030204" pitchFamily="18" charset="0"/>
                                <a:ea typeface="Cambria Math" panose="02040503050406030204" pitchFamily="18" charset="0"/>
                                <a:cs typeface="Times New Roman" panose="02020603050405020304" pitchFamily="18" charset="0"/>
                              </a:rPr>
                              <m:t>𝜔</m:t>
                            </m:r>
                          </m:den>
                        </m:f>
                      </m:e>
                    </m:box>
                    <m:r>
                      <a:rPr lang="de-DE" sz="2000" i="1">
                        <a:latin typeface="Cambria Math" panose="02040503050406030204" pitchFamily="18" charset="0"/>
                        <a:ea typeface="Cambria Math" panose="02040503050406030204" pitchFamily="18" charset="0"/>
                        <a:cs typeface="Times New Roman" panose="02020603050405020304" pitchFamily="18" charset="0"/>
                      </a:rPr>
                      <m:t>∙</m:t>
                    </m:r>
                    <m:r>
                      <m:rPr>
                        <m:sty m:val="p"/>
                      </m:rPr>
                      <a:rPr lang="de-DE" sz="2000">
                        <a:latin typeface="Cambria Math" panose="02040503050406030204" pitchFamily="18" charset="0"/>
                        <a:ea typeface="Cambria Math" panose="02040503050406030204" pitchFamily="18" charset="0"/>
                        <a:cs typeface="Times New Roman" panose="02020603050405020304" pitchFamily="18" charset="0"/>
                      </a:rPr>
                      <m:t>cos</m:t>
                    </m:r>
                    <m:r>
                      <a:rPr lang="de-DE" sz="2000" i="1">
                        <a:latin typeface="Cambria Math" panose="02040503050406030204" pitchFamily="18" charset="0"/>
                        <a:ea typeface="Cambria Math" panose="02040503050406030204" pitchFamily="18" charset="0"/>
                        <a:cs typeface="Times New Roman" panose="02020603050405020304" pitchFamily="18" charset="0"/>
                      </a:rPr>
                      <m:t>⁡(</m:t>
                    </m:r>
                    <m:r>
                      <a:rPr lang="de-DE" sz="2000" i="1">
                        <a:latin typeface="Cambria Math" panose="02040503050406030204" pitchFamily="18" charset="0"/>
                        <a:ea typeface="Cambria Math" panose="02040503050406030204" pitchFamily="18" charset="0"/>
                        <a:cs typeface="Times New Roman" panose="02020603050405020304" pitchFamily="18" charset="0"/>
                      </a:rPr>
                      <m:t>𝜔</m:t>
                    </m:r>
                    <m:r>
                      <a:rPr lang="de-DE" sz="2000" i="1">
                        <a:latin typeface="Cambria Math" panose="02040503050406030204" pitchFamily="18" charset="0"/>
                        <a:ea typeface="Cambria Math" panose="02040503050406030204" pitchFamily="18" charset="0"/>
                        <a:cs typeface="Times New Roman" panose="02020603050405020304" pitchFamily="18" charset="0"/>
                      </a:rPr>
                      <m:t>𝑡</m:t>
                    </m:r>
                    <m:r>
                      <a:rPr lang="de-DE" sz="2000" i="1">
                        <a:latin typeface="Cambria Math" panose="02040503050406030204" pitchFamily="18" charset="0"/>
                        <a:ea typeface="Cambria Math" panose="02040503050406030204" pitchFamily="18" charset="0"/>
                        <a:cs typeface="Times New Roman" panose="02020603050405020304" pitchFamily="18" charset="0"/>
                      </a:rPr>
                      <m:t>)</m:t>
                    </m:r>
                  </m:oMath>
                </a14:m>
                <a:r>
                  <a:rPr lang="de-AT" sz="2000" dirty="0"/>
                  <a:t>;</a:t>
                </a:r>
                <a:br>
                  <a:rPr lang="de-AT" sz="2000" dirty="0"/>
                </a:br>
                <a:endParaRPr lang="de-AT" sz="400" dirty="0"/>
              </a:p>
              <a:p>
                <a:pPr marL="285750" indent="-285750">
                  <a:buFont typeface="Symbol" panose="05050102010706020507" pitchFamily="18" charset="2"/>
                  <a:buChar char="Þ"/>
                </a:pPr>
                <a:r>
                  <a:rPr lang="de-DE" sz="2000" dirty="0">
                    <a:latin typeface="Times New Roman" panose="02020603050405020304" pitchFamily="18" charset="0"/>
                    <a:cs typeface="Times New Roman" panose="02020603050405020304" pitchFamily="18" charset="0"/>
                  </a:rPr>
                  <a:t>Da weiters gilt, dass </a:t>
                </a:r>
                <a:r>
                  <a:rPr lang="de-DE" sz="2000" i="1" dirty="0">
                    <a:latin typeface="Times New Roman" panose="02020603050405020304" pitchFamily="18" charset="0"/>
                    <a:cs typeface="Times New Roman" panose="02020603050405020304" pitchFamily="18" charset="0"/>
                  </a:rPr>
                  <a:t>sin(</a:t>
                </a:r>
                <a:r>
                  <a:rPr lang="de-DE" sz="2000" i="1" dirty="0" err="1">
                    <a:latin typeface="Symbol" panose="05050102010706020507" pitchFamily="18" charset="2"/>
                    <a:cs typeface="Times New Roman" panose="02020603050405020304" pitchFamily="18" charset="0"/>
                  </a:rPr>
                  <a:t>w</a:t>
                </a:r>
                <a:r>
                  <a:rPr lang="de-DE" sz="2000" i="1" dirty="0" err="1">
                    <a:latin typeface="Times New Roman" panose="02020603050405020304" pitchFamily="18" charset="0"/>
                    <a:cs typeface="Times New Roman" panose="02020603050405020304" pitchFamily="18" charset="0"/>
                  </a:rPr>
                  <a:t>t</a:t>
                </a:r>
                <a:r>
                  <a:rPr lang="de-DE" sz="2000" i="1" dirty="0">
                    <a:latin typeface="Times New Roman" panose="02020603050405020304" pitchFamily="18" charset="0"/>
                    <a:cs typeface="Times New Roman" panose="02020603050405020304" pitchFamily="18" charset="0"/>
                  </a:rPr>
                  <a:t>) = cos(</a:t>
                </a:r>
                <a:r>
                  <a:rPr lang="de-DE" sz="2000" i="1" dirty="0">
                    <a:latin typeface="Symbol" panose="05050102010706020507" pitchFamily="18" charset="2"/>
                    <a:cs typeface="Times New Roman" panose="02020603050405020304" pitchFamily="18" charset="0"/>
                  </a:rPr>
                  <a:t>w</a:t>
                </a:r>
                <a:r>
                  <a:rPr lang="de-DE" sz="2000" i="1" dirty="0">
                    <a:latin typeface="Times New Roman" panose="02020603050405020304" pitchFamily="18" charset="0"/>
                    <a:cs typeface="Times New Roman" panose="02020603050405020304" pitchFamily="18" charset="0"/>
                  </a:rPr>
                  <a:t>t-90°)</a:t>
                </a:r>
                <a:r>
                  <a:rPr lang="de-DE" sz="2000" dirty="0">
                    <a:latin typeface="Times New Roman" panose="02020603050405020304" pitchFamily="18" charset="0"/>
                    <a:cs typeface="Times New Roman" panose="02020603050405020304" pitchFamily="18" charset="0"/>
                  </a:rPr>
                  <a:t> und </a:t>
                </a:r>
                <a:r>
                  <a:rPr lang="de-DE" sz="2000" i="1" dirty="0">
                    <a:latin typeface="Times New Roman" panose="02020603050405020304" pitchFamily="18" charset="0"/>
                    <a:cs typeface="Times New Roman" panose="02020603050405020304" pitchFamily="18" charset="0"/>
                  </a:rPr>
                  <a:t>cos(</a:t>
                </a:r>
                <a:r>
                  <a:rPr lang="de-DE" sz="2000" i="1" dirty="0" err="1">
                    <a:latin typeface="Symbol" panose="05050102010706020507" pitchFamily="18" charset="2"/>
                    <a:cs typeface="Times New Roman" panose="02020603050405020304" pitchFamily="18" charset="0"/>
                  </a:rPr>
                  <a:t>w</a:t>
                </a:r>
                <a:r>
                  <a:rPr lang="de-DE" sz="2000" i="1" dirty="0" err="1">
                    <a:latin typeface="Times New Roman" panose="02020603050405020304" pitchFamily="18" charset="0"/>
                    <a:cs typeface="Times New Roman" panose="02020603050405020304" pitchFamily="18" charset="0"/>
                  </a:rPr>
                  <a:t>t</a:t>
                </a:r>
                <a:r>
                  <a:rPr lang="de-DE" sz="2000" i="1" dirty="0">
                    <a:latin typeface="Times New Roman" panose="02020603050405020304" pitchFamily="18" charset="0"/>
                    <a:cs typeface="Times New Roman" panose="02020603050405020304" pitchFamily="18" charset="0"/>
                  </a:rPr>
                  <a:t>) = sin(</a:t>
                </a:r>
                <a:r>
                  <a:rPr lang="de-DE" sz="2000" i="1" dirty="0">
                    <a:latin typeface="Symbol" panose="05050102010706020507" pitchFamily="18" charset="2"/>
                    <a:cs typeface="Times New Roman" panose="02020603050405020304" pitchFamily="18" charset="0"/>
                  </a:rPr>
                  <a:t>w</a:t>
                </a:r>
                <a:r>
                  <a:rPr lang="de-DE" sz="2000" i="1" dirty="0">
                    <a:latin typeface="Times New Roman" panose="02020603050405020304" pitchFamily="18" charset="0"/>
                    <a:cs typeface="Times New Roman" panose="02020603050405020304" pitchFamily="18" charset="0"/>
                  </a:rPr>
                  <a:t>t+90°)</a:t>
                </a:r>
                <a:r>
                  <a:rPr lang="de-DE" sz="2000" dirty="0">
                    <a:latin typeface="Times New Roman" panose="02020603050405020304" pitchFamily="18" charset="0"/>
                    <a:cs typeface="Times New Roman" panose="02020603050405020304" pitchFamily="18" charset="0"/>
                  </a:rPr>
                  <a:t>, </a:t>
                </a:r>
                <a:br>
                  <a:rPr lang="de-DE" sz="2000" dirty="0">
                    <a:latin typeface="Times New Roman" panose="02020603050405020304" pitchFamily="18" charset="0"/>
                    <a:cs typeface="Times New Roman" panose="02020603050405020304" pitchFamily="18" charset="0"/>
                  </a:rPr>
                </a:br>
                <a:r>
                  <a:rPr lang="de-DE" sz="2000" dirty="0">
                    <a:latin typeface="Times New Roman" panose="02020603050405020304" pitchFamily="18" charset="0"/>
                    <a:cs typeface="Times New Roman" panose="02020603050405020304" pitchFamily="18" charset="0"/>
                  </a:rPr>
                  <a:t>entspricht die Differentiation einer Zeiger-Verdrehung  um +90° (=+j), die Integration um -90° (=-j);</a:t>
                </a:r>
              </a:p>
              <a:p>
                <a:br>
                  <a:rPr lang="de-DE" dirty="0">
                    <a:latin typeface="Times New Roman" panose="02020603050405020304" pitchFamily="18" charset="0"/>
                    <a:cs typeface="Times New Roman" panose="02020603050405020304" pitchFamily="18" charset="0"/>
                  </a:rPr>
                </a:br>
                <a:endParaRPr lang="de-AT" dirty="0">
                  <a:latin typeface="Times New Roman" panose="02020603050405020304" pitchFamily="18" charset="0"/>
                  <a:cs typeface="Times New Roman" panose="02020603050405020304" pitchFamily="18" charset="0"/>
                </a:endParaRPr>
              </a:p>
            </p:txBody>
          </p:sp>
        </mc:Choice>
        <mc:Fallback xmlns="">
          <p:sp>
            <p:nvSpPr>
              <p:cNvPr id="4" name="Rechteck 3">
                <a:extLst>
                  <a:ext uri="{FF2B5EF4-FFF2-40B4-BE49-F238E27FC236}">
                    <a16:creationId xmlns:a16="http://schemas.microsoft.com/office/drawing/2014/main" id="{1C4124B3-2F99-44A4-A1AC-0D400A0030D9}"/>
                  </a:ext>
                </a:extLst>
              </p:cNvPr>
              <p:cNvSpPr>
                <a:spLocks noRot="1" noChangeAspect="1" noMove="1" noResize="1" noEditPoints="1" noAdjustHandles="1" noChangeArrowheads="1" noChangeShapeType="1" noTextEdit="1"/>
              </p:cNvSpPr>
              <p:nvPr/>
            </p:nvSpPr>
            <p:spPr>
              <a:xfrm>
                <a:off x="537027" y="4073763"/>
                <a:ext cx="10987314" cy="2714397"/>
              </a:xfrm>
              <a:prstGeom prst="rect">
                <a:avLst/>
              </a:prstGeom>
              <a:blipFill>
                <a:blip r:embed="rId3"/>
                <a:stretch>
                  <a:fillRect l="-610" t="-1345"/>
                </a:stretch>
              </a:blipFill>
            </p:spPr>
            <p:txBody>
              <a:bodyPr/>
              <a:lstStyle/>
              <a:p>
                <a:r>
                  <a:rPr lang="de-AT">
                    <a:noFill/>
                  </a:rPr>
                  <a:t> </a:t>
                </a:r>
              </a:p>
            </p:txBody>
          </p:sp>
        </mc:Fallback>
      </mc:AlternateContent>
    </p:spTree>
    <p:extLst>
      <p:ext uri="{BB962C8B-B14F-4D97-AF65-F5344CB8AC3E}">
        <p14:creationId xmlns:p14="http://schemas.microsoft.com/office/powerpoint/2010/main" val="24598681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3046D4A-3A0D-4484-AFBC-FC52F78C68F4}"/>
              </a:ext>
            </a:extLst>
          </p:cNvPr>
          <p:cNvPicPr>
            <a:picLocks noChangeAspect="1"/>
          </p:cNvPicPr>
          <p:nvPr/>
        </p:nvPicPr>
        <p:blipFill>
          <a:blip r:embed="rId2"/>
          <a:stretch>
            <a:fillRect/>
          </a:stretch>
        </p:blipFill>
        <p:spPr>
          <a:xfrm>
            <a:off x="6300592" y="1119650"/>
            <a:ext cx="5158583" cy="5192225"/>
          </a:xfrm>
          <a:prstGeom prst="rect">
            <a:avLst/>
          </a:prstGeom>
        </p:spPr>
      </p:pic>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69685" y="1329579"/>
            <a:ext cx="5876299" cy="1472213"/>
          </a:xfrm>
        </p:spPr>
        <p:txBody>
          <a:bodyPr>
            <a:noAutofit/>
          </a:bodyPr>
          <a:lstStyle/>
          <a:p>
            <a:pPr algn="l">
              <a:tabLst>
                <a:tab pos="2505075" algn="l"/>
              </a:tabLst>
            </a:pPr>
            <a:r>
              <a:rPr lang="de-AT" sz="2000" dirty="0">
                <a:latin typeface="Times New Roman" panose="02020603050405020304" pitchFamily="18" charset="0"/>
                <a:cs typeface="Times New Roman" panose="02020603050405020304" pitchFamily="18" charset="0"/>
              </a:rPr>
              <a:t>Bei R sind die Kurvenverläufe trivial, Spannung und Strom haben immer dieselbe Phasenlage;</a:t>
            </a:r>
            <a:br>
              <a:rPr lang="de-AT" sz="2000" dirty="0">
                <a:latin typeface="Times New Roman" panose="02020603050405020304" pitchFamily="18" charset="0"/>
                <a:cs typeface="Times New Roman" panose="02020603050405020304" pitchFamily="18" charset="0"/>
              </a:rPr>
            </a:br>
            <a:br>
              <a:rPr lang="de-AT" sz="800" dirty="0">
                <a:latin typeface="Times New Roman" panose="02020603050405020304" pitchFamily="18" charset="0"/>
                <a:cs typeface="Times New Roman" panose="02020603050405020304" pitchFamily="18" charset="0"/>
              </a:rPr>
            </a:br>
            <a:r>
              <a:rPr lang="de-AT" sz="2000" dirty="0">
                <a:latin typeface="Times New Roman" panose="02020603050405020304" pitchFamily="18" charset="0"/>
                <a:cs typeface="Times New Roman" panose="02020603050405020304" pitchFamily="18" charset="0"/>
              </a:rPr>
              <a:t>=&gt; Zeitgleichung: 	</a:t>
            </a:r>
            <a:r>
              <a:rPr lang="de-AT" sz="2000" dirty="0" err="1">
                <a:latin typeface="Times New Roman" panose="02020603050405020304" pitchFamily="18" charset="0"/>
                <a:cs typeface="Times New Roman" panose="02020603050405020304" pitchFamily="18" charset="0"/>
              </a:rPr>
              <a:t>u</a:t>
            </a:r>
            <a:r>
              <a:rPr lang="de-AT" sz="2000" baseline="-25000" dirty="0" err="1">
                <a:latin typeface="Times New Roman" panose="02020603050405020304" pitchFamily="18" charset="0"/>
                <a:cs typeface="Times New Roman" panose="02020603050405020304" pitchFamily="18" charset="0"/>
              </a:rPr>
              <a:t>R</a:t>
            </a:r>
            <a:r>
              <a:rPr lang="de-AT" sz="2000" dirty="0">
                <a:latin typeface="Times New Roman" panose="02020603050405020304" pitchFamily="18" charset="0"/>
                <a:cs typeface="Times New Roman" panose="02020603050405020304" pitchFamily="18" charset="0"/>
              </a:rPr>
              <a:t>=R*</a:t>
            </a:r>
            <a:r>
              <a:rPr lang="de-AT" sz="2000" dirty="0" err="1">
                <a:latin typeface="Times New Roman" panose="02020603050405020304" pitchFamily="18" charset="0"/>
                <a:cs typeface="Times New Roman" panose="02020603050405020304" pitchFamily="18" charset="0"/>
              </a:rPr>
              <a:t>î</a:t>
            </a:r>
            <a:r>
              <a:rPr lang="de-AT" sz="2000" baseline="-25000" dirty="0" err="1">
                <a:latin typeface="Times New Roman" panose="02020603050405020304" pitchFamily="18" charset="0"/>
                <a:cs typeface="Times New Roman" panose="02020603050405020304" pitchFamily="18" charset="0"/>
              </a:rPr>
              <a:t>R</a:t>
            </a:r>
            <a:r>
              <a:rPr lang="de-AT" sz="2000" dirty="0">
                <a:latin typeface="Times New Roman" panose="02020603050405020304" pitchFamily="18" charset="0"/>
                <a:cs typeface="Times New Roman" panose="02020603050405020304" pitchFamily="18" charset="0"/>
              </a:rPr>
              <a:t>*sin(</a:t>
            </a:r>
            <a:r>
              <a:rPr lang="de-AT" sz="2000" dirty="0" err="1">
                <a:latin typeface="Symbol" panose="05050102010706020507" pitchFamily="18" charset="2"/>
                <a:cs typeface="Times New Roman" panose="02020603050405020304" pitchFamily="18" charset="0"/>
              </a:rPr>
              <a:t>w</a:t>
            </a:r>
            <a:r>
              <a:rPr lang="de-AT" sz="2000" dirty="0" err="1">
                <a:latin typeface="Times New Roman" panose="02020603050405020304" pitchFamily="18" charset="0"/>
                <a:cs typeface="Times New Roman" panose="02020603050405020304" pitchFamily="18" charset="0"/>
              </a:rPr>
              <a:t>t+</a:t>
            </a:r>
            <a:r>
              <a:rPr lang="de-AT" sz="2000" dirty="0" err="1">
                <a:latin typeface="Symbol" panose="05050102010706020507" pitchFamily="18" charset="2"/>
                <a:cs typeface="Times New Roman" panose="02020603050405020304" pitchFamily="18" charset="0"/>
              </a:rPr>
              <a:t>j</a:t>
            </a:r>
            <a:r>
              <a:rPr lang="de-AT" sz="2000" baseline="-25000" dirty="0" err="1">
                <a:latin typeface="Times New Roman" panose="02020603050405020304" pitchFamily="18" charset="0"/>
                <a:cs typeface="Times New Roman" panose="02020603050405020304" pitchFamily="18" charset="0"/>
              </a:rPr>
              <a:t>i</a:t>
            </a:r>
            <a:r>
              <a:rPr lang="de-AT" sz="1400" baseline="-25000" dirty="0" err="1">
                <a:latin typeface="Times New Roman" panose="02020603050405020304" pitchFamily="18" charset="0"/>
                <a:cs typeface="Times New Roman" panose="02020603050405020304" pitchFamily="18" charset="0"/>
              </a:rPr>
              <a:t>R</a:t>
            </a:r>
            <a:r>
              <a:rPr lang="de-AT" sz="2000" dirty="0">
                <a:latin typeface="Times New Roman" panose="02020603050405020304" pitchFamily="18" charset="0"/>
                <a:cs typeface="Times New Roman" panose="02020603050405020304" pitchFamily="18" charset="0"/>
              </a:rPr>
              <a:t>)</a:t>
            </a:r>
            <a:br>
              <a:rPr lang="de-AT" sz="2000" dirty="0">
                <a:latin typeface="Times New Roman" panose="02020603050405020304" pitchFamily="18" charset="0"/>
                <a:cs typeface="Times New Roman" panose="02020603050405020304" pitchFamily="18" charset="0"/>
              </a:rPr>
            </a:br>
            <a:r>
              <a:rPr lang="de-AT" sz="2000" dirty="0">
                <a:latin typeface="Times New Roman" panose="02020603050405020304" pitchFamily="18" charset="0"/>
                <a:cs typeface="Times New Roman" panose="02020603050405020304" pitchFamily="18" charset="0"/>
              </a:rPr>
              <a:t>=&gt; Zeigergleichung: 	</a:t>
            </a:r>
            <a:r>
              <a:rPr lang="de-AT" sz="2000" u="sng" dirty="0">
                <a:latin typeface="Times New Roman" panose="02020603050405020304" pitchFamily="18" charset="0"/>
                <a:cs typeface="Times New Roman" panose="02020603050405020304" pitchFamily="18" charset="0"/>
              </a:rPr>
              <a:t>U</a:t>
            </a:r>
            <a:r>
              <a:rPr lang="de-AT" sz="2000" baseline="-25000" dirty="0">
                <a:latin typeface="Times New Roman" panose="02020603050405020304" pitchFamily="18" charset="0"/>
                <a:cs typeface="Times New Roman" panose="02020603050405020304" pitchFamily="18" charset="0"/>
              </a:rPr>
              <a:t>R</a:t>
            </a:r>
            <a:r>
              <a:rPr lang="de-AT" sz="2000" dirty="0">
                <a:latin typeface="Times New Roman" panose="02020603050405020304" pitchFamily="18" charset="0"/>
                <a:cs typeface="Times New Roman" panose="02020603050405020304" pitchFamily="18" charset="0"/>
              </a:rPr>
              <a:t>=R*</a:t>
            </a:r>
            <a:r>
              <a:rPr lang="de-AT" sz="2000" u="sng" dirty="0">
                <a:latin typeface="Times New Roman" panose="02020603050405020304" pitchFamily="18" charset="0"/>
                <a:cs typeface="Times New Roman" panose="02020603050405020304" pitchFamily="18" charset="0"/>
              </a:rPr>
              <a:t>I</a:t>
            </a:r>
            <a:r>
              <a:rPr lang="de-AT" sz="2000" baseline="-25000" dirty="0">
                <a:latin typeface="Times New Roman" panose="02020603050405020304" pitchFamily="18" charset="0"/>
                <a:cs typeface="Times New Roman" panose="02020603050405020304" pitchFamily="18" charset="0"/>
              </a:rPr>
              <a:t>R</a:t>
            </a:r>
            <a:endParaRPr lang="de-AT" sz="2000" dirty="0">
              <a:latin typeface="Times New Roman" panose="02020603050405020304" pitchFamily="18" charset="0"/>
              <a:cs typeface="Times New Roman" panose="02020603050405020304" pitchFamily="18" charset="0"/>
            </a:endParaRPr>
          </a:p>
        </p:txBody>
      </p:sp>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2019</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a:t>
            </a:r>
            <a:r>
              <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Transfer Zentrum Weiz</a:t>
            </a: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602343" y="682449"/>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Verhalten von R,L,C bei Wechselstrom – Zeitverläufe und Zeiger</a:t>
            </a:r>
          </a:p>
        </p:txBody>
      </p:sp>
      <p:sp>
        <p:nvSpPr>
          <p:cNvPr id="13" name="Foliennummernplatzhalter 6">
            <a:extLst>
              <a:ext uri="{FF2B5EF4-FFF2-40B4-BE49-F238E27FC236}">
                <a16:creationId xmlns:a16="http://schemas.microsoft.com/office/drawing/2014/main" id="{A2291F72-7D9C-4E17-A37F-4CC620856AC8}"/>
              </a:ext>
            </a:extLst>
          </p:cNvPr>
          <p:cNvSpPr>
            <a:spLocks noGrp="1"/>
          </p:cNvSpPr>
          <p:nvPr>
            <p:ph type="sldNum" sz="quarter" idx="12"/>
          </p:nvPr>
        </p:nvSpPr>
        <p:spPr>
          <a:xfrm>
            <a:off x="8284027" y="6370205"/>
            <a:ext cx="3240315" cy="365125"/>
          </a:xfrm>
        </p:spPr>
        <p:txBody>
          <a:bodyPr/>
          <a:lstStyle/>
          <a:p>
            <a:r>
              <a:rPr lang="de-AT" dirty="0"/>
              <a:t>5. Wechselstromkreise, Folie </a:t>
            </a:r>
            <a:fld id="{7E725991-9698-40AD-BC4D-4702C78B2D3B}" type="slidenum">
              <a:rPr lang="de-AT"/>
              <a:pPr/>
              <a:t>13</a:t>
            </a:fld>
            <a:endParaRPr lang="de-AT" dirty="0"/>
          </a:p>
        </p:txBody>
      </p:sp>
      <p:sp>
        <p:nvSpPr>
          <p:cNvPr id="14" name="Untertitel 2">
            <a:extLst>
              <a:ext uri="{FF2B5EF4-FFF2-40B4-BE49-F238E27FC236}">
                <a16:creationId xmlns:a16="http://schemas.microsoft.com/office/drawing/2014/main" id="{495A4145-566B-47FD-B5E1-46951DA55C2F}"/>
              </a:ext>
            </a:extLst>
          </p:cNvPr>
          <p:cNvSpPr txBox="1">
            <a:spLocks/>
          </p:cNvSpPr>
          <p:nvPr/>
        </p:nvSpPr>
        <p:spPr>
          <a:xfrm>
            <a:off x="537027" y="2809990"/>
            <a:ext cx="5876299" cy="176379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tabLst>
                <a:tab pos="2505075" algn="l"/>
              </a:tabLst>
            </a:pPr>
            <a:r>
              <a:rPr lang="de-AT" sz="2000" dirty="0">
                <a:latin typeface="Times New Roman" panose="02020603050405020304" pitchFamily="18" charset="0"/>
                <a:cs typeface="Times New Roman" panose="02020603050405020304" pitchFamily="18" charset="0"/>
              </a:rPr>
              <a:t>Bei L liegt die Spannung 90° vor dem Strom, </a:t>
            </a:r>
            <a:br>
              <a:rPr lang="de-AT" sz="2000" dirty="0">
                <a:latin typeface="Times New Roman" panose="02020603050405020304" pitchFamily="18" charset="0"/>
                <a:cs typeface="Times New Roman" panose="02020603050405020304" pitchFamily="18" charset="0"/>
              </a:rPr>
            </a:br>
            <a:r>
              <a:rPr lang="de-AT" sz="2000" dirty="0">
                <a:latin typeface="Times New Roman" panose="02020603050405020304" pitchFamily="18" charset="0"/>
                <a:cs typeface="Times New Roman" panose="02020603050405020304" pitchFamily="18" charset="0"/>
              </a:rPr>
              <a:t>bzw. eilt der Strom der Spannung um 90° nach; </a:t>
            </a:r>
            <a:br>
              <a:rPr lang="de-AT" sz="2000" dirty="0">
                <a:latin typeface="Times New Roman" panose="02020603050405020304" pitchFamily="18" charset="0"/>
                <a:cs typeface="Times New Roman" panose="02020603050405020304" pitchFamily="18" charset="0"/>
              </a:rPr>
            </a:br>
            <a:r>
              <a:rPr lang="de-AT" sz="1800" b="1" i="1" dirty="0">
                <a:latin typeface="Times New Roman" panose="02020603050405020304" pitchFamily="18" charset="0"/>
                <a:cs typeface="Times New Roman" panose="02020603050405020304" pitchFamily="18" charset="0"/>
              </a:rPr>
              <a:t>(Spruch: An Induktivitäten – Ströme sich verspäten)</a:t>
            </a:r>
            <a:br>
              <a:rPr lang="de-AT" sz="2000" dirty="0">
                <a:latin typeface="Times New Roman" panose="02020603050405020304" pitchFamily="18" charset="0"/>
                <a:cs typeface="Times New Roman" panose="02020603050405020304" pitchFamily="18" charset="0"/>
              </a:rPr>
            </a:br>
            <a:br>
              <a:rPr lang="de-AT" sz="800" dirty="0">
                <a:latin typeface="Times New Roman" panose="02020603050405020304" pitchFamily="18" charset="0"/>
                <a:cs typeface="Times New Roman" panose="02020603050405020304" pitchFamily="18" charset="0"/>
              </a:rPr>
            </a:br>
            <a:r>
              <a:rPr lang="de-AT" sz="2000" dirty="0">
                <a:latin typeface="Times New Roman" panose="02020603050405020304" pitchFamily="18" charset="0"/>
                <a:cs typeface="Times New Roman" panose="02020603050405020304" pitchFamily="18" charset="0"/>
              </a:rPr>
              <a:t>=&gt; Zeitgleichung: 	</a:t>
            </a:r>
            <a:r>
              <a:rPr lang="de-AT" sz="2000" dirty="0" err="1">
                <a:latin typeface="Times New Roman" panose="02020603050405020304" pitchFamily="18" charset="0"/>
                <a:cs typeface="Times New Roman" panose="02020603050405020304" pitchFamily="18" charset="0"/>
              </a:rPr>
              <a:t>u</a:t>
            </a:r>
            <a:r>
              <a:rPr lang="de-AT" sz="2000" baseline="-25000" dirty="0" err="1">
                <a:latin typeface="Times New Roman" panose="02020603050405020304" pitchFamily="18" charset="0"/>
                <a:cs typeface="Times New Roman" panose="02020603050405020304" pitchFamily="18" charset="0"/>
              </a:rPr>
              <a:t>L</a:t>
            </a:r>
            <a:r>
              <a:rPr lang="de-AT" sz="2000" dirty="0">
                <a:latin typeface="Times New Roman" panose="02020603050405020304" pitchFamily="18" charset="0"/>
                <a:cs typeface="Times New Roman" panose="02020603050405020304" pitchFamily="18" charset="0"/>
              </a:rPr>
              <a:t>=</a:t>
            </a:r>
            <a:r>
              <a:rPr lang="de-AT" sz="2000" dirty="0" err="1">
                <a:latin typeface="Symbol" panose="05050102010706020507" pitchFamily="18" charset="2"/>
                <a:cs typeface="Times New Roman" panose="02020603050405020304" pitchFamily="18" charset="0"/>
              </a:rPr>
              <a:t>w</a:t>
            </a:r>
            <a:r>
              <a:rPr lang="de-AT" sz="2000" dirty="0" err="1">
                <a:latin typeface="Times New Roman" panose="02020603050405020304" pitchFamily="18" charset="0"/>
                <a:cs typeface="Times New Roman" panose="02020603050405020304" pitchFamily="18" charset="0"/>
              </a:rPr>
              <a:t>L</a:t>
            </a:r>
            <a:r>
              <a:rPr lang="de-AT" sz="2000" dirty="0">
                <a:latin typeface="Times New Roman" panose="02020603050405020304" pitchFamily="18" charset="0"/>
                <a:cs typeface="Times New Roman" panose="02020603050405020304" pitchFamily="18" charset="0"/>
              </a:rPr>
              <a:t>*</a:t>
            </a:r>
            <a:r>
              <a:rPr lang="de-AT" sz="2000" dirty="0" err="1">
                <a:latin typeface="Times New Roman" panose="02020603050405020304" pitchFamily="18" charset="0"/>
                <a:cs typeface="Times New Roman" panose="02020603050405020304" pitchFamily="18" charset="0"/>
              </a:rPr>
              <a:t>î</a:t>
            </a:r>
            <a:r>
              <a:rPr lang="de-AT" sz="2000" baseline="-25000" dirty="0" err="1">
                <a:latin typeface="Times New Roman" panose="02020603050405020304" pitchFamily="18" charset="0"/>
                <a:cs typeface="Times New Roman" panose="02020603050405020304" pitchFamily="18" charset="0"/>
              </a:rPr>
              <a:t>L</a:t>
            </a:r>
            <a:r>
              <a:rPr lang="de-AT" sz="2000" dirty="0">
                <a:latin typeface="Times New Roman" panose="02020603050405020304" pitchFamily="18" charset="0"/>
                <a:cs typeface="Times New Roman" panose="02020603050405020304" pitchFamily="18" charset="0"/>
              </a:rPr>
              <a:t>*sin(</a:t>
            </a:r>
            <a:r>
              <a:rPr lang="de-AT" sz="2000" dirty="0">
                <a:latin typeface="Symbol" panose="05050102010706020507" pitchFamily="18" charset="2"/>
                <a:cs typeface="Times New Roman" panose="02020603050405020304" pitchFamily="18" charset="0"/>
              </a:rPr>
              <a:t>w</a:t>
            </a:r>
            <a:r>
              <a:rPr lang="de-AT" sz="2000" dirty="0">
                <a:latin typeface="Times New Roman" panose="02020603050405020304" pitchFamily="18" charset="0"/>
                <a:cs typeface="Times New Roman" panose="02020603050405020304" pitchFamily="18" charset="0"/>
              </a:rPr>
              <a:t>t+</a:t>
            </a:r>
            <a:r>
              <a:rPr lang="de-AT" sz="2000" dirty="0">
                <a:latin typeface="Symbol" panose="05050102010706020507" pitchFamily="18" charset="2"/>
                <a:cs typeface="Times New Roman" panose="02020603050405020304" pitchFamily="18" charset="0"/>
              </a:rPr>
              <a:t>j</a:t>
            </a:r>
            <a:r>
              <a:rPr lang="de-AT" sz="2000" baseline="-25000" dirty="0">
                <a:latin typeface="Times New Roman" panose="02020603050405020304" pitchFamily="18" charset="0"/>
                <a:cs typeface="Times New Roman" panose="02020603050405020304" pitchFamily="18" charset="0"/>
              </a:rPr>
              <a:t>i</a:t>
            </a:r>
            <a:r>
              <a:rPr lang="de-AT" sz="1400" baseline="-25000" dirty="0">
                <a:latin typeface="Times New Roman" panose="02020603050405020304" pitchFamily="18" charset="0"/>
                <a:cs typeface="Times New Roman" panose="02020603050405020304" pitchFamily="18" charset="0"/>
              </a:rPr>
              <a:t>L</a:t>
            </a:r>
            <a:r>
              <a:rPr lang="de-AT" sz="2000" dirty="0">
                <a:latin typeface="Times New Roman" panose="02020603050405020304" pitchFamily="18" charset="0"/>
                <a:cs typeface="Times New Roman" panose="02020603050405020304" pitchFamily="18" charset="0"/>
              </a:rPr>
              <a:t>+90°)</a:t>
            </a:r>
            <a:br>
              <a:rPr lang="de-AT" sz="2000" dirty="0">
                <a:latin typeface="Times New Roman" panose="02020603050405020304" pitchFamily="18" charset="0"/>
                <a:cs typeface="Times New Roman" panose="02020603050405020304" pitchFamily="18" charset="0"/>
              </a:rPr>
            </a:br>
            <a:r>
              <a:rPr lang="de-AT" sz="2000" dirty="0">
                <a:latin typeface="Times New Roman" panose="02020603050405020304" pitchFamily="18" charset="0"/>
                <a:cs typeface="Times New Roman" panose="02020603050405020304" pitchFamily="18" charset="0"/>
              </a:rPr>
              <a:t>=&gt; Zeigergleichung: 	</a:t>
            </a:r>
            <a:r>
              <a:rPr lang="de-AT" sz="2000" u="sng" dirty="0">
                <a:latin typeface="Times New Roman" panose="02020603050405020304" pitchFamily="18" charset="0"/>
                <a:cs typeface="Times New Roman" panose="02020603050405020304" pitchFamily="18" charset="0"/>
              </a:rPr>
              <a:t>U</a:t>
            </a:r>
            <a:r>
              <a:rPr lang="de-AT" sz="2000" baseline="-25000" dirty="0">
                <a:latin typeface="Times New Roman" panose="02020603050405020304" pitchFamily="18" charset="0"/>
                <a:cs typeface="Times New Roman" panose="02020603050405020304" pitchFamily="18" charset="0"/>
              </a:rPr>
              <a:t>L</a:t>
            </a:r>
            <a:r>
              <a:rPr lang="de-AT" sz="2000" dirty="0">
                <a:latin typeface="Times New Roman" panose="02020603050405020304" pitchFamily="18" charset="0"/>
                <a:cs typeface="Times New Roman" panose="02020603050405020304" pitchFamily="18" charset="0"/>
              </a:rPr>
              <a:t>= </a:t>
            </a:r>
            <a:r>
              <a:rPr lang="de-AT" sz="2000" dirty="0" err="1">
                <a:latin typeface="Times New Roman" panose="02020603050405020304" pitchFamily="18" charset="0"/>
                <a:cs typeface="Times New Roman" panose="02020603050405020304" pitchFamily="18" charset="0"/>
              </a:rPr>
              <a:t>j</a:t>
            </a:r>
            <a:r>
              <a:rPr lang="de-AT" sz="2000" dirty="0" err="1">
                <a:latin typeface="Symbol" panose="05050102010706020507" pitchFamily="18" charset="2"/>
                <a:cs typeface="Times New Roman" panose="02020603050405020304" pitchFamily="18" charset="0"/>
              </a:rPr>
              <a:t>w</a:t>
            </a:r>
            <a:r>
              <a:rPr lang="de-AT" sz="2000" dirty="0" err="1">
                <a:latin typeface="Times New Roman" panose="02020603050405020304" pitchFamily="18" charset="0"/>
                <a:cs typeface="Times New Roman" panose="02020603050405020304" pitchFamily="18" charset="0"/>
              </a:rPr>
              <a:t>L</a:t>
            </a:r>
            <a:r>
              <a:rPr lang="de-AT" sz="2000" dirty="0">
                <a:latin typeface="Times New Roman" panose="02020603050405020304" pitchFamily="18" charset="0"/>
                <a:cs typeface="Times New Roman" panose="02020603050405020304" pitchFamily="18" charset="0"/>
              </a:rPr>
              <a:t>*</a:t>
            </a:r>
            <a:r>
              <a:rPr lang="de-AT" sz="2000" u="sng" dirty="0">
                <a:latin typeface="Times New Roman" panose="02020603050405020304" pitchFamily="18" charset="0"/>
                <a:cs typeface="Times New Roman" panose="02020603050405020304" pitchFamily="18" charset="0"/>
              </a:rPr>
              <a:t>I</a:t>
            </a:r>
            <a:r>
              <a:rPr lang="de-AT" sz="2000" baseline="-25000" dirty="0">
                <a:latin typeface="Times New Roman" panose="02020603050405020304" pitchFamily="18" charset="0"/>
                <a:cs typeface="Times New Roman" panose="02020603050405020304" pitchFamily="18" charset="0"/>
              </a:rPr>
              <a:t>L</a:t>
            </a:r>
            <a:endParaRPr lang="de-AT" sz="2000" dirty="0">
              <a:latin typeface="Times New Roman" panose="02020603050405020304" pitchFamily="18" charset="0"/>
              <a:cs typeface="Times New Roman" panose="02020603050405020304" pitchFamily="18" charset="0"/>
            </a:endParaRPr>
          </a:p>
        </p:txBody>
      </p:sp>
      <p:sp>
        <p:nvSpPr>
          <p:cNvPr id="15" name="Untertitel 2">
            <a:extLst>
              <a:ext uri="{FF2B5EF4-FFF2-40B4-BE49-F238E27FC236}">
                <a16:creationId xmlns:a16="http://schemas.microsoft.com/office/drawing/2014/main" id="{42D1BA2D-BF2F-47A1-A7CC-AABAF840BAE7}"/>
              </a:ext>
            </a:extLst>
          </p:cNvPr>
          <p:cNvSpPr txBox="1">
            <a:spLocks/>
          </p:cNvSpPr>
          <p:nvPr/>
        </p:nvSpPr>
        <p:spPr>
          <a:xfrm>
            <a:off x="537027" y="4566856"/>
            <a:ext cx="5876299" cy="176379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tabLst>
                <a:tab pos="2505075" algn="l"/>
              </a:tabLst>
            </a:pPr>
            <a:r>
              <a:rPr lang="de-AT" sz="2000" dirty="0">
                <a:latin typeface="Times New Roman" panose="02020603050405020304" pitchFamily="18" charset="0"/>
                <a:cs typeface="Times New Roman" panose="02020603050405020304" pitchFamily="18" charset="0"/>
              </a:rPr>
              <a:t>Bei C liegt die Spannung 90° nach dem Strom, </a:t>
            </a:r>
            <a:br>
              <a:rPr lang="de-AT" sz="2000" dirty="0">
                <a:latin typeface="Times New Roman" panose="02020603050405020304" pitchFamily="18" charset="0"/>
                <a:cs typeface="Times New Roman" panose="02020603050405020304" pitchFamily="18" charset="0"/>
              </a:rPr>
            </a:br>
            <a:r>
              <a:rPr lang="de-AT" sz="2000" dirty="0">
                <a:latin typeface="Times New Roman" panose="02020603050405020304" pitchFamily="18" charset="0"/>
                <a:cs typeface="Times New Roman" panose="02020603050405020304" pitchFamily="18" charset="0"/>
              </a:rPr>
              <a:t>bzw. eilt der Strom der Spannung um 90° vor; </a:t>
            </a:r>
            <a:br>
              <a:rPr lang="de-AT" sz="2000" dirty="0">
                <a:latin typeface="Times New Roman" panose="02020603050405020304" pitchFamily="18" charset="0"/>
                <a:cs typeface="Times New Roman" panose="02020603050405020304" pitchFamily="18" charset="0"/>
              </a:rPr>
            </a:br>
            <a:r>
              <a:rPr lang="de-AT" sz="1800" b="1" i="1" dirty="0">
                <a:latin typeface="Times New Roman" panose="02020603050405020304" pitchFamily="18" charset="0"/>
                <a:cs typeface="Times New Roman" panose="02020603050405020304" pitchFamily="18" charset="0"/>
              </a:rPr>
              <a:t>(Fortsetzung: … - am Kondensator – eilt der Strom vor)</a:t>
            </a:r>
            <a:br>
              <a:rPr lang="de-AT" sz="2000" dirty="0">
                <a:latin typeface="Times New Roman" panose="02020603050405020304" pitchFamily="18" charset="0"/>
                <a:cs typeface="Times New Roman" panose="02020603050405020304" pitchFamily="18" charset="0"/>
              </a:rPr>
            </a:br>
            <a:br>
              <a:rPr lang="de-AT" sz="800" dirty="0">
                <a:latin typeface="Times New Roman" panose="02020603050405020304" pitchFamily="18" charset="0"/>
                <a:cs typeface="Times New Roman" panose="02020603050405020304" pitchFamily="18" charset="0"/>
              </a:rPr>
            </a:br>
            <a:r>
              <a:rPr lang="de-AT" sz="2000" dirty="0">
                <a:latin typeface="Times New Roman" panose="02020603050405020304" pitchFamily="18" charset="0"/>
                <a:cs typeface="Times New Roman" panose="02020603050405020304" pitchFamily="18" charset="0"/>
              </a:rPr>
              <a:t>=&gt; Zeitgleichung: 	</a:t>
            </a:r>
            <a:r>
              <a:rPr lang="de-AT" sz="2000" dirty="0" err="1">
                <a:latin typeface="Times New Roman" panose="02020603050405020304" pitchFamily="18" charset="0"/>
                <a:cs typeface="Times New Roman" panose="02020603050405020304" pitchFamily="18" charset="0"/>
              </a:rPr>
              <a:t>u</a:t>
            </a:r>
            <a:r>
              <a:rPr lang="de-AT" sz="2000" baseline="-25000" dirty="0" err="1">
                <a:latin typeface="Times New Roman" panose="02020603050405020304" pitchFamily="18" charset="0"/>
                <a:cs typeface="Times New Roman" panose="02020603050405020304" pitchFamily="18" charset="0"/>
              </a:rPr>
              <a:t>C</a:t>
            </a:r>
            <a:r>
              <a:rPr lang="de-AT" sz="2000" dirty="0">
                <a:latin typeface="Times New Roman" panose="02020603050405020304" pitchFamily="18" charset="0"/>
                <a:cs typeface="Times New Roman" panose="02020603050405020304" pitchFamily="18" charset="0"/>
              </a:rPr>
              <a:t>=1/(</a:t>
            </a:r>
            <a:r>
              <a:rPr lang="de-AT" sz="2000" dirty="0" err="1">
                <a:latin typeface="Symbol" panose="05050102010706020507" pitchFamily="18" charset="2"/>
                <a:cs typeface="Times New Roman" panose="02020603050405020304" pitchFamily="18" charset="0"/>
              </a:rPr>
              <a:t>w</a:t>
            </a:r>
            <a:r>
              <a:rPr lang="de-AT" sz="2000" dirty="0" err="1">
                <a:latin typeface="Times New Roman" panose="02020603050405020304" pitchFamily="18" charset="0"/>
                <a:cs typeface="Times New Roman" panose="02020603050405020304" pitchFamily="18" charset="0"/>
              </a:rPr>
              <a:t>C</a:t>
            </a:r>
            <a:r>
              <a:rPr lang="de-AT" sz="2000" dirty="0">
                <a:latin typeface="Times New Roman" panose="02020603050405020304" pitchFamily="18" charset="0"/>
                <a:cs typeface="Times New Roman" panose="02020603050405020304" pitchFamily="18" charset="0"/>
              </a:rPr>
              <a:t>)*</a:t>
            </a:r>
            <a:r>
              <a:rPr lang="de-AT" sz="2000" dirty="0" err="1">
                <a:latin typeface="Times New Roman" panose="02020603050405020304" pitchFamily="18" charset="0"/>
                <a:cs typeface="Times New Roman" panose="02020603050405020304" pitchFamily="18" charset="0"/>
              </a:rPr>
              <a:t>î</a:t>
            </a:r>
            <a:r>
              <a:rPr lang="de-AT" sz="2000" baseline="-25000" dirty="0" err="1">
                <a:latin typeface="Times New Roman" panose="02020603050405020304" pitchFamily="18" charset="0"/>
                <a:cs typeface="Times New Roman" panose="02020603050405020304" pitchFamily="18" charset="0"/>
              </a:rPr>
              <a:t>C</a:t>
            </a:r>
            <a:r>
              <a:rPr lang="de-AT" sz="2000" dirty="0">
                <a:latin typeface="Times New Roman" panose="02020603050405020304" pitchFamily="18" charset="0"/>
                <a:cs typeface="Times New Roman" panose="02020603050405020304" pitchFamily="18" charset="0"/>
              </a:rPr>
              <a:t>*sin(</a:t>
            </a:r>
            <a:r>
              <a:rPr lang="de-AT" sz="2000" dirty="0">
                <a:latin typeface="Symbol" panose="05050102010706020507" pitchFamily="18" charset="2"/>
                <a:cs typeface="Times New Roman" panose="02020603050405020304" pitchFamily="18" charset="0"/>
              </a:rPr>
              <a:t>w</a:t>
            </a:r>
            <a:r>
              <a:rPr lang="de-AT" sz="2000" dirty="0">
                <a:latin typeface="Times New Roman" panose="02020603050405020304" pitchFamily="18" charset="0"/>
                <a:cs typeface="Times New Roman" panose="02020603050405020304" pitchFamily="18" charset="0"/>
              </a:rPr>
              <a:t>t+</a:t>
            </a:r>
            <a:r>
              <a:rPr lang="de-AT" sz="2000" dirty="0">
                <a:latin typeface="Symbol" panose="05050102010706020507" pitchFamily="18" charset="2"/>
                <a:cs typeface="Times New Roman" panose="02020603050405020304" pitchFamily="18" charset="0"/>
              </a:rPr>
              <a:t>j</a:t>
            </a:r>
            <a:r>
              <a:rPr lang="de-AT" sz="2000" baseline="-25000" dirty="0">
                <a:latin typeface="Times New Roman" panose="02020603050405020304" pitchFamily="18" charset="0"/>
                <a:cs typeface="Times New Roman" panose="02020603050405020304" pitchFamily="18" charset="0"/>
              </a:rPr>
              <a:t>i</a:t>
            </a:r>
            <a:r>
              <a:rPr lang="de-AT" sz="1400" baseline="-25000" dirty="0">
                <a:latin typeface="Times New Roman" panose="02020603050405020304" pitchFamily="18" charset="0"/>
                <a:cs typeface="Times New Roman" panose="02020603050405020304" pitchFamily="18" charset="0"/>
              </a:rPr>
              <a:t>C</a:t>
            </a:r>
            <a:r>
              <a:rPr lang="de-AT" sz="2000" dirty="0">
                <a:latin typeface="Times New Roman" panose="02020603050405020304" pitchFamily="18" charset="0"/>
                <a:cs typeface="Times New Roman" panose="02020603050405020304" pitchFamily="18" charset="0"/>
              </a:rPr>
              <a:t>-90°)</a:t>
            </a:r>
            <a:br>
              <a:rPr lang="de-AT" sz="2000" dirty="0">
                <a:latin typeface="Times New Roman" panose="02020603050405020304" pitchFamily="18" charset="0"/>
                <a:cs typeface="Times New Roman" panose="02020603050405020304" pitchFamily="18" charset="0"/>
              </a:rPr>
            </a:br>
            <a:r>
              <a:rPr lang="de-AT" sz="2000" dirty="0">
                <a:latin typeface="Times New Roman" panose="02020603050405020304" pitchFamily="18" charset="0"/>
                <a:cs typeface="Times New Roman" panose="02020603050405020304" pitchFamily="18" charset="0"/>
              </a:rPr>
              <a:t>=&gt; Zeigergleichung: 	</a:t>
            </a:r>
            <a:r>
              <a:rPr lang="de-AT" sz="2000" u="sng" dirty="0">
                <a:latin typeface="Times New Roman" panose="02020603050405020304" pitchFamily="18" charset="0"/>
                <a:cs typeface="Times New Roman" panose="02020603050405020304" pitchFamily="18" charset="0"/>
              </a:rPr>
              <a:t>U</a:t>
            </a:r>
            <a:r>
              <a:rPr lang="de-AT" sz="2000" baseline="-25000" dirty="0">
                <a:latin typeface="Times New Roman" panose="02020603050405020304" pitchFamily="18" charset="0"/>
                <a:cs typeface="Times New Roman" panose="02020603050405020304" pitchFamily="18" charset="0"/>
              </a:rPr>
              <a:t>C</a:t>
            </a:r>
            <a:r>
              <a:rPr lang="de-AT" sz="2000" dirty="0">
                <a:latin typeface="Times New Roman" panose="02020603050405020304" pitchFamily="18" charset="0"/>
                <a:cs typeface="Times New Roman" panose="02020603050405020304" pitchFamily="18" charset="0"/>
              </a:rPr>
              <a:t>=1/(</a:t>
            </a:r>
            <a:r>
              <a:rPr lang="de-AT" sz="2000" dirty="0" err="1">
                <a:latin typeface="Times New Roman" panose="02020603050405020304" pitchFamily="18" charset="0"/>
                <a:cs typeface="Times New Roman" panose="02020603050405020304" pitchFamily="18" charset="0"/>
              </a:rPr>
              <a:t>j</a:t>
            </a:r>
            <a:r>
              <a:rPr lang="de-AT" sz="2000" dirty="0" err="1">
                <a:latin typeface="Symbol" panose="05050102010706020507" pitchFamily="18" charset="2"/>
                <a:cs typeface="Times New Roman" panose="02020603050405020304" pitchFamily="18" charset="0"/>
              </a:rPr>
              <a:t>w</a:t>
            </a:r>
            <a:r>
              <a:rPr lang="de-AT" sz="2000" dirty="0" err="1">
                <a:latin typeface="Times New Roman" panose="02020603050405020304" pitchFamily="18" charset="0"/>
                <a:cs typeface="Times New Roman" panose="02020603050405020304" pitchFamily="18" charset="0"/>
              </a:rPr>
              <a:t>C</a:t>
            </a:r>
            <a:r>
              <a:rPr lang="de-AT" sz="2000" dirty="0">
                <a:latin typeface="Times New Roman" panose="02020603050405020304" pitchFamily="18" charset="0"/>
                <a:cs typeface="Times New Roman" panose="02020603050405020304" pitchFamily="18" charset="0"/>
              </a:rPr>
              <a:t>)*</a:t>
            </a:r>
            <a:r>
              <a:rPr lang="de-AT" sz="2000" u="sng" dirty="0">
                <a:latin typeface="Times New Roman" panose="02020603050405020304" pitchFamily="18" charset="0"/>
                <a:cs typeface="Times New Roman" panose="02020603050405020304" pitchFamily="18" charset="0"/>
              </a:rPr>
              <a:t>I</a:t>
            </a:r>
            <a:r>
              <a:rPr lang="de-AT" sz="2000" baseline="-25000" dirty="0">
                <a:latin typeface="Times New Roman" panose="02020603050405020304" pitchFamily="18" charset="0"/>
                <a:cs typeface="Times New Roman" panose="02020603050405020304" pitchFamily="18" charset="0"/>
              </a:rPr>
              <a:t>C</a:t>
            </a:r>
            <a:r>
              <a:rPr lang="de-AT" sz="2000" dirty="0">
                <a:latin typeface="Times New Roman" panose="02020603050405020304" pitchFamily="18" charset="0"/>
                <a:cs typeface="Times New Roman" panose="02020603050405020304" pitchFamily="18" charset="0"/>
              </a:rPr>
              <a:t> = -j/(</a:t>
            </a:r>
            <a:r>
              <a:rPr lang="de-AT" sz="2000" dirty="0" err="1">
                <a:latin typeface="Symbol" panose="05050102010706020507" pitchFamily="18" charset="2"/>
                <a:cs typeface="Times New Roman" panose="02020603050405020304" pitchFamily="18" charset="0"/>
              </a:rPr>
              <a:t>w</a:t>
            </a:r>
            <a:r>
              <a:rPr lang="de-AT" sz="2000" dirty="0" err="1">
                <a:latin typeface="Times New Roman" panose="02020603050405020304" pitchFamily="18" charset="0"/>
                <a:cs typeface="Times New Roman" panose="02020603050405020304" pitchFamily="18" charset="0"/>
              </a:rPr>
              <a:t>C</a:t>
            </a:r>
            <a:r>
              <a:rPr lang="de-AT" sz="2000" dirty="0">
                <a:latin typeface="Times New Roman" panose="02020603050405020304" pitchFamily="18" charset="0"/>
                <a:cs typeface="Times New Roman" panose="02020603050405020304" pitchFamily="18" charset="0"/>
              </a:rPr>
              <a:t>)*</a:t>
            </a:r>
            <a:r>
              <a:rPr lang="de-AT" sz="2000" u="sng" dirty="0">
                <a:latin typeface="Times New Roman" panose="02020603050405020304" pitchFamily="18" charset="0"/>
                <a:cs typeface="Times New Roman" panose="02020603050405020304" pitchFamily="18" charset="0"/>
              </a:rPr>
              <a:t>I</a:t>
            </a:r>
            <a:r>
              <a:rPr lang="de-AT" sz="2000" baseline="-25000" dirty="0">
                <a:latin typeface="Times New Roman" panose="02020603050405020304" pitchFamily="18" charset="0"/>
                <a:cs typeface="Times New Roman" panose="02020603050405020304" pitchFamily="18" charset="0"/>
              </a:rPr>
              <a:t>C</a:t>
            </a:r>
            <a:endParaRPr lang="de-AT" sz="2000" dirty="0">
              <a:latin typeface="Times New Roman" panose="02020603050405020304" pitchFamily="18" charset="0"/>
              <a:cs typeface="Times New Roman" panose="02020603050405020304" pitchFamily="18" charset="0"/>
            </a:endParaRPr>
          </a:p>
        </p:txBody>
      </p:sp>
      <p:cxnSp>
        <p:nvCxnSpPr>
          <p:cNvPr id="10" name="Gerader Verbinder 9">
            <a:extLst>
              <a:ext uri="{FF2B5EF4-FFF2-40B4-BE49-F238E27FC236}">
                <a16:creationId xmlns:a16="http://schemas.microsoft.com/office/drawing/2014/main" id="{4557FF7E-C358-4550-9964-E66C10E5ADB1}"/>
              </a:ext>
            </a:extLst>
          </p:cNvPr>
          <p:cNvCxnSpPr/>
          <p:nvPr/>
        </p:nvCxnSpPr>
        <p:spPr>
          <a:xfrm>
            <a:off x="537027" y="2801791"/>
            <a:ext cx="11019972" cy="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6DAC50CF-D089-4569-8B88-04C77BF8E623}"/>
              </a:ext>
            </a:extLst>
          </p:cNvPr>
          <p:cNvCxnSpPr/>
          <p:nvPr/>
        </p:nvCxnSpPr>
        <p:spPr>
          <a:xfrm>
            <a:off x="537027" y="4543982"/>
            <a:ext cx="11019972" cy="81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253465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2019</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a:t>
            </a:r>
            <a:r>
              <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Transfer Zentrum Weiz</a:t>
            </a: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602343" y="682449"/>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Verhalten von R,L,C bei Wechselstrom - Übersicht</a:t>
            </a:r>
          </a:p>
        </p:txBody>
      </p:sp>
      <p:sp>
        <p:nvSpPr>
          <p:cNvPr id="13" name="Foliennummernplatzhalter 6">
            <a:extLst>
              <a:ext uri="{FF2B5EF4-FFF2-40B4-BE49-F238E27FC236}">
                <a16:creationId xmlns:a16="http://schemas.microsoft.com/office/drawing/2014/main" id="{A2291F72-7D9C-4E17-A37F-4CC620856AC8}"/>
              </a:ext>
            </a:extLst>
          </p:cNvPr>
          <p:cNvSpPr>
            <a:spLocks noGrp="1"/>
          </p:cNvSpPr>
          <p:nvPr>
            <p:ph type="sldNum" sz="quarter" idx="12"/>
          </p:nvPr>
        </p:nvSpPr>
        <p:spPr>
          <a:xfrm>
            <a:off x="8284027" y="6370205"/>
            <a:ext cx="3240315" cy="365125"/>
          </a:xfrm>
        </p:spPr>
        <p:txBody>
          <a:bodyPr/>
          <a:lstStyle/>
          <a:p>
            <a:r>
              <a:rPr lang="de-AT" dirty="0"/>
              <a:t>5. Wechselstromkreise, Folie </a:t>
            </a:r>
            <a:fld id="{7E725991-9698-40AD-BC4D-4702C78B2D3B}" type="slidenum">
              <a:rPr lang="de-AT"/>
              <a:pPr/>
              <a:t>14</a:t>
            </a:fld>
            <a:endParaRPr lang="de-AT" dirty="0"/>
          </a:p>
        </p:txBody>
      </p:sp>
      <p:pic>
        <p:nvPicPr>
          <p:cNvPr id="2" name="Grafik 1">
            <a:extLst>
              <a:ext uri="{FF2B5EF4-FFF2-40B4-BE49-F238E27FC236}">
                <a16:creationId xmlns:a16="http://schemas.microsoft.com/office/drawing/2014/main" id="{1F3FB288-926B-412D-BA90-11CC585BF5EF}"/>
              </a:ext>
            </a:extLst>
          </p:cNvPr>
          <p:cNvPicPr>
            <a:picLocks noChangeAspect="1"/>
          </p:cNvPicPr>
          <p:nvPr/>
        </p:nvPicPr>
        <p:blipFill>
          <a:blip r:embed="rId2"/>
          <a:stretch>
            <a:fillRect/>
          </a:stretch>
        </p:blipFill>
        <p:spPr>
          <a:xfrm>
            <a:off x="1215718" y="1378056"/>
            <a:ext cx="9629936" cy="4758271"/>
          </a:xfrm>
          <a:prstGeom prst="rect">
            <a:avLst/>
          </a:prstGeom>
        </p:spPr>
      </p:pic>
    </p:spTree>
    <p:extLst>
      <p:ext uri="{BB962C8B-B14F-4D97-AF65-F5344CB8AC3E}">
        <p14:creationId xmlns:p14="http://schemas.microsoft.com/office/powerpoint/2010/main" val="105816937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37028" y="1332445"/>
            <a:ext cx="10987313" cy="2989034"/>
          </a:xfrm>
        </p:spPr>
        <p:txBody>
          <a:bodyPr>
            <a:noAutofit/>
          </a:bodyPr>
          <a:lstStyle/>
          <a:p>
            <a:pPr marL="342900" indent="-342900" algn="l">
              <a:buFontTx/>
              <a:buChar char="-"/>
            </a:pPr>
            <a:r>
              <a:rPr lang="de-DE" sz="2000" dirty="0">
                <a:latin typeface="Times New Roman" panose="02020603050405020304" pitchFamily="18" charset="0"/>
                <a:cs typeface="Times New Roman" panose="02020603050405020304" pitchFamily="18" charset="0"/>
              </a:rPr>
              <a:t>An allen drei Elementen R,L,C gibt es bei Wechselstrom einen Zusammenhang ähnlich dem </a:t>
            </a:r>
            <a:r>
              <a:rPr lang="de-DE" sz="2000" dirty="0" err="1">
                <a:latin typeface="Times New Roman" panose="02020603050405020304" pitchFamily="18" charset="0"/>
                <a:cs typeface="Times New Roman" panose="02020603050405020304" pitchFamily="18" charset="0"/>
              </a:rPr>
              <a:t>Ohmschen</a:t>
            </a:r>
            <a:r>
              <a:rPr lang="de-DE" sz="2000" dirty="0">
                <a:latin typeface="Times New Roman" panose="02020603050405020304" pitchFamily="18" charset="0"/>
                <a:cs typeface="Times New Roman" panose="02020603050405020304" pitchFamily="18" charset="0"/>
              </a:rPr>
              <a:t> Gesetz, nur gilt bei AC lediglich bei Widerständen das Originalgesetz in der Form </a:t>
            </a:r>
            <a:r>
              <a:rPr lang="de-DE" sz="2000" u="sng" dirty="0">
                <a:latin typeface="Times New Roman" panose="02020603050405020304" pitchFamily="18" charset="0"/>
                <a:cs typeface="Times New Roman" panose="02020603050405020304" pitchFamily="18" charset="0"/>
              </a:rPr>
              <a:t>U</a:t>
            </a:r>
            <a:r>
              <a:rPr lang="de-DE" sz="2000" dirty="0">
                <a:latin typeface="Times New Roman" panose="02020603050405020304" pitchFamily="18" charset="0"/>
                <a:cs typeface="Times New Roman" panose="02020603050405020304" pitchFamily="18" charset="0"/>
              </a:rPr>
              <a:t>=R*</a:t>
            </a:r>
            <a:r>
              <a:rPr lang="de-DE" sz="2000" u="sng" dirty="0">
                <a:latin typeface="Times New Roman" panose="02020603050405020304" pitchFamily="18" charset="0"/>
                <a:cs typeface="Times New Roman" panose="02020603050405020304" pitchFamily="18" charset="0"/>
              </a:rPr>
              <a:t>I</a:t>
            </a:r>
            <a:r>
              <a:rPr lang="de-DE" sz="2000" dirty="0">
                <a:latin typeface="Times New Roman" panose="02020603050405020304" pitchFamily="18" charset="0"/>
                <a:cs typeface="Times New Roman" panose="02020603050405020304" pitchFamily="18" charset="0"/>
              </a:rPr>
              <a:t>;</a:t>
            </a:r>
            <a:endParaRPr lang="de-AT" sz="2000" dirty="0">
              <a:latin typeface="Times New Roman" panose="02020603050405020304" pitchFamily="18" charset="0"/>
              <a:cs typeface="Times New Roman" panose="02020603050405020304" pitchFamily="18" charset="0"/>
            </a:endParaRPr>
          </a:p>
          <a:p>
            <a:pPr marL="342900" indent="-342900" algn="l">
              <a:buFontTx/>
              <a:buChar char="-"/>
            </a:pPr>
            <a:r>
              <a:rPr lang="de-DE" sz="2000" dirty="0">
                <a:latin typeface="Times New Roman" panose="02020603050405020304" pitchFamily="18" charset="0"/>
                <a:cs typeface="Times New Roman" panose="02020603050405020304" pitchFamily="18" charset="0"/>
              </a:rPr>
              <a:t>Allgemein gilt bei allen drei Elementen </a:t>
            </a:r>
            <a:r>
              <a:rPr lang="de-DE" sz="2000" u="sng" dirty="0">
                <a:latin typeface="Times New Roman" panose="02020603050405020304" pitchFamily="18" charset="0"/>
                <a:cs typeface="Times New Roman" panose="02020603050405020304" pitchFamily="18" charset="0"/>
              </a:rPr>
              <a:t>U</a:t>
            </a:r>
            <a:r>
              <a:rPr lang="de-DE" sz="2000" dirty="0">
                <a:latin typeface="Times New Roman" panose="02020603050405020304" pitchFamily="18" charset="0"/>
                <a:cs typeface="Times New Roman" panose="02020603050405020304" pitchFamily="18" charset="0"/>
              </a:rPr>
              <a:t>=</a:t>
            </a:r>
            <a:r>
              <a:rPr lang="de-DE" sz="2000" u="sng" dirty="0">
                <a:latin typeface="Times New Roman" panose="02020603050405020304" pitchFamily="18" charset="0"/>
                <a:cs typeface="Times New Roman" panose="02020603050405020304" pitchFamily="18" charset="0"/>
              </a:rPr>
              <a:t>Z</a:t>
            </a:r>
            <a:r>
              <a:rPr lang="de-DE" sz="2000" dirty="0">
                <a:latin typeface="Times New Roman" panose="02020603050405020304" pitchFamily="18" charset="0"/>
                <a:cs typeface="Times New Roman" panose="02020603050405020304" pitchFamily="18" charset="0"/>
              </a:rPr>
              <a:t>*</a:t>
            </a:r>
            <a:r>
              <a:rPr lang="de-DE" sz="2000" u="sng" dirty="0">
                <a:latin typeface="Times New Roman" panose="02020603050405020304" pitchFamily="18" charset="0"/>
                <a:cs typeface="Times New Roman" panose="02020603050405020304" pitchFamily="18" charset="0"/>
              </a:rPr>
              <a:t>I</a:t>
            </a:r>
            <a:r>
              <a:rPr lang="de-DE" sz="2000" dirty="0">
                <a:latin typeface="Times New Roman" panose="02020603050405020304" pitchFamily="18" charset="0"/>
                <a:cs typeface="Times New Roman" panose="02020603050405020304" pitchFamily="18" charset="0"/>
              </a:rPr>
              <a:t>, mit den drei komplexen Größen Spannung, Strom und Impedanz (Scheinwiderstand);</a:t>
            </a:r>
          </a:p>
          <a:p>
            <a:pPr marL="342900" indent="-342900" algn="l">
              <a:buFontTx/>
              <a:buChar char="-"/>
            </a:pPr>
            <a:r>
              <a:rPr lang="de-DE" sz="2000" dirty="0">
                <a:latin typeface="Times New Roman" panose="02020603050405020304" pitchFamily="18" charset="0"/>
                <a:cs typeface="Times New Roman" panose="02020603050405020304" pitchFamily="18" charset="0"/>
              </a:rPr>
              <a:t>Für die komplexe Größe </a:t>
            </a:r>
            <a:r>
              <a:rPr lang="de-DE" sz="2000" u="sng" dirty="0">
                <a:latin typeface="Times New Roman" panose="02020603050405020304" pitchFamily="18" charset="0"/>
                <a:cs typeface="Times New Roman" panose="02020603050405020304" pitchFamily="18" charset="0"/>
              </a:rPr>
              <a:t>Z</a:t>
            </a:r>
            <a:r>
              <a:rPr lang="de-DE" sz="2000" dirty="0">
                <a:latin typeface="Times New Roman" panose="02020603050405020304" pitchFamily="18" charset="0"/>
                <a:cs typeface="Times New Roman" panose="02020603050405020304" pitchFamily="18" charset="0"/>
              </a:rPr>
              <a:t> gilt der Zusammenhang </a:t>
            </a:r>
            <a:r>
              <a:rPr lang="de-DE" sz="2000" dirty="0">
                <a:latin typeface="Times New Roman" panose="02020603050405020304" pitchFamily="18" charset="0"/>
                <a:cs typeface="Times New Roman" panose="02020603050405020304" pitchFamily="18" charset="0"/>
                <a:sym typeface="Wingdings" panose="05000000000000000000" pitchFamily="2" charset="2"/>
              </a:rPr>
              <a:t></a:t>
            </a:r>
            <a:r>
              <a:rPr lang="de-DE" sz="2000" dirty="0">
                <a:latin typeface="Times New Roman" panose="02020603050405020304" pitchFamily="18" charset="0"/>
                <a:cs typeface="Times New Roman" panose="02020603050405020304" pitchFamily="18" charset="0"/>
              </a:rPr>
              <a:t> </a:t>
            </a:r>
            <a:r>
              <a:rPr lang="de-DE" b="1" u="sng" dirty="0">
                <a:latin typeface="Times New Roman" panose="02020603050405020304" pitchFamily="18" charset="0"/>
                <a:cs typeface="Times New Roman" panose="02020603050405020304" pitchFamily="18" charset="0"/>
              </a:rPr>
              <a:t>Z</a:t>
            </a:r>
            <a:r>
              <a:rPr lang="de-DE" b="1" dirty="0">
                <a:latin typeface="Times New Roman" panose="02020603050405020304" pitchFamily="18" charset="0"/>
                <a:cs typeface="Times New Roman" panose="02020603050405020304" pitchFamily="18" charset="0"/>
              </a:rPr>
              <a:t>=</a:t>
            </a:r>
            <a:r>
              <a:rPr lang="de-DE" b="1" dirty="0" err="1">
                <a:latin typeface="Times New Roman" panose="02020603050405020304" pitchFamily="18" charset="0"/>
                <a:cs typeface="Times New Roman" panose="02020603050405020304" pitchFamily="18" charset="0"/>
              </a:rPr>
              <a:t>R+jX</a:t>
            </a:r>
            <a:r>
              <a:rPr lang="de-DE" sz="2000" dirty="0">
                <a:latin typeface="Times New Roman" panose="02020603050405020304" pitchFamily="18" charset="0"/>
                <a:cs typeface="Times New Roman" panose="02020603050405020304" pitchFamily="18" charset="0"/>
              </a:rPr>
              <a:t>,</a:t>
            </a:r>
            <a:br>
              <a:rPr lang="de-DE" sz="2000" dirty="0">
                <a:latin typeface="Times New Roman" panose="02020603050405020304" pitchFamily="18" charset="0"/>
                <a:cs typeface="Times New Roman" panose="02020603050405020304" pitchFamily="18" charset="0"/>
              </a:rPr>
            </a:br>
            <a:br>
              <a:rPr lang="de-DE" sz="400" dirty="0">
                <a:latin typeface="Times New Roman" panose="02020603050405020304" pitchFamily="18" charset="0"/>
                <a:cs typeface="Times New Roman" panose="02020603050405020304" pitchFamily="18" charset="0"/>
              </a:rPr>
            </a:br>
            <a:r>
              <a:rPr lang="de-DE" sz="2000" dirty="0">
                <a:latin typeface="Times New Roman" panose="02020603050405020304" pitchFamily="18" charset="0"/>
                <a:cs typeface="Times New Roman" panose="02020603050405020304" pitchFamily="18" charset="0"/>
              </a:rPr>
              <a:t>mit dem Wirkanteil (Realteil) 		R … Wirkwiderstand (</a:t>
            </a:r>
            <a:r>
              <a:rPr lang="de-DE" sz="2000" dirty="0" err="1">
                <a:latin typeface="Times New Roman" panose="02020603050405020304" pitchFamily="18" charset="0"/>
                <a:cs typeface="Times New Roman" panose="02020603050405020304" pitchFamily="18" charset="0"/>
              </a:rPr>
              <a:t>Resistanz</a:t>
            </a:r>
            <a:r>
              <a:rPr lang="de-DE" sz="2000" dirty="0">
                <a:latin typeface="Times New Roman" panose="02020603050405020304" pitchFamily="18" charset="0"/>
                <a:cs typeface="Times New Roman" panose="02020603050405020304" pitchFamily="18" charset="0"/>
              </a:rPr>
              <a:t>)</a:t>
            </a:r>
            <a:br>
              <a:rPr lang="de-DE" sz="2000" dirty="0">
                <a:latin typeface="Times New Roman" panose="02020603050405020304" pitchFamily="18" charset="0"/>
                <a:cs typeface="Times New Roman" panose="02020603050405020304" pitchFamily="18" charset="0"/>
              </a:rPr>
            </a:br>
            <a:r>
              <a:rPr lang="de-DE" sz="2000" dirty="0">
                <a:latin typeface="Times New Roman" panose="02020603050405020304" pitchFamily="18" charset="0"/>
                <a:cs typeface="Times New Roman" panose="02020603050405020304" pitchFamily="18" charset="0"/>
              </a:rPr>
              <a:t>und dem Blindanteil (Imaginärteil)	X … Blindwiderstand (Reaktanz)</a:t>
            </a:r>
          </a:p>
          <a:p>
            <a:pPr marL="342900" indent="-342900" algn="l">
              <a:buFontTx/>
              <a:buChar char="-"/>
            </a:pPr>
            <a:r>
              <a:rPr lang="de-DE" sz="2000" dirty="0" err="1">
                <a:latin typeface="Times New Roman" panose="02020603050405020304" pitchFamily="18" charset="0"/>
                <a:cs typeface="Times New Roman" panose="02020603050405020304" pitchFamily="18" charset="0"/>
              </a:rPr>
              <a:t>Ohmsche</a:t>
            </a:r>
            <a:r>
              <a:rPr lang="de-DE" sz="2000" dirty="0">
                <a:latin typeface="Times New Roman" panose="02020603050405020304" pitchFamily="18" charset="0"/>
                <a:cs typeface="Times New Roman" panose="02020603050405020304" pitchFamily="18" charset="0"/>
              </a:rPr>
              <a:t> Widerstände sind reine Wirkwiderstände, ideale Induktivitäten und Kapazitäten reine Blindwiderstände, wobei der Ausdruck Reaktanz sehr gebräuchlich ist;</a:t>
            </a:r>
          </a:p>
        </p:txBody>
      </p:sp>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2019</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a:t>
            </a:r>
            <a:r>
              <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Transfer Zentrum Weiz</a:t>
            </a: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602343" y="682449"/>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Impedanz, Reaktanz, </a:t>
            </a:r>
            <a:r>
              <a:rPr kumimoji="0" lang="de-AT" sz="28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Resistanz</a:t>
            </a:r>
            <a:endPar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 name="Foliennummernplatzhalter 6">
            <a:extLst>
              <a:ext uri="{FF2B5EF4-FFF2-40B4-BE49-F238E27FC236}">
                <a16:creationId xmlns:a16="http://schemas.microsoft.com/office/drawing/2014/main" id="{A2291F72-7D9C-4E17-A37F-4CC620856AC8}"/>
              </a:ext>
            </a:extLst>
          </p:cNvPr>
          <p:cNvSpPr>
            <a:spLocks noGrp="1"/>
          </p:cNvSpPr>
          <p:nvPr>
            <p:ph type="sldNum" sz="quarter" idx="12"/>
          </p:nvPr>
        </p:nvSpPr>
        <p:spPr>
          <a:xfrm>
            <a:off x="8284027" y="6370205"/>
            <a:ext cx="3240315" cy="365125"/>
          </a:xfrm>
        </p:spPr>
        <p:txBody>
          <a:bodyPr/>
          <a:lstStyle/>
          <a:p>
            <a:r>
              <a:rPr lang="de-AT" dirty="0"/>
              <a:t>5. Wechselstromkreise, Folie </a:t>
            </a:r>
            <a:fld id="{7E725991-9698-40AD-BC4D-4702C78B2D3B}" type="slidenum">
              <a:rPr lang="de-AT"/>
              <a:pPr/>
              <a:t>15</a:t>
            </a:fld>
            <a:endParaRPr lang="de-AT" dirty="0"/>
          </a:p>
        </p:txBody>
      </p:sp>
      <p:sp>
        <p:nvSpPr>
          <p:cNvPr id="2" name="Rechteck 1">
            <a:extLst>
              <a:ext uri="{FF2B5EF4-FFF2-40B4-BE49-F238E27FC236}">
                <a16:creationId xmlns:a16="http://schemas.microsoft.com/office/drawing/2014/main" id="{90F97A1E-DA32-41E9-99FD-3D7F97D2FC0B}"/>
              </a:ext>
            </a:extLst>
          </p:cNvPr>
          <p:cNvSpPr/>
          <p:nvPr/>
        </p:nvSpPr>
        <p:spPr>
          <a:xfrm>
            <a:off x="537028" y="4514935"/>
            <a:ext cx="5763564" cy="1754326"/>
          </a:xfrm>
          <a:prstGeom prst="rect">
            <a:avLst/>
          </a:prstGeom>
        </p:spPr>
        <p:txBody>
          <a:bodyPr wrap="square">
            <a:spAutoFit/>
          </a:bodyPr>
          <a:lstStyle/>
          <a:p>
            <a:pPr marL="342900" lvl="0" indent="-342900">
              <a:lnSpc>
                <a:spcPct val="90000"/>
              </a:lnSpc>
              <a:spcBef>
                <a:spcPts val="1000"/>
              </a:spcBef>
              <a:buFontTx/>
              <a:buChar char="-"/>
            </a:pPr>
            <a:r>
              <a:rPr lang="de-DE" sz="2000" dirty="0">
                <a:solidFill>
                  <a:prstClr val="black"/>
                </a:solidFill>
                <a:latin typeface="Times New Roman" panose="02020603050405020304" pitchFamily="18" charset="0"/>
                <a:cs typeface="Times New Roman" panose="02020603050405020304" pitchFamily="18" charset="0"/>
              </a:rPr>
              <a:t>Ebenso gibt es Wirkanteile und Blindanteile von Spannung und Strom, das sind bei allgemeinen Impedanzen die jeweiligen Projektionen der einen Größe auf die andere (Wirkanteil Re), bzw. die auf die andere Größe normal stehende Komponente (Blindanteil Im);</a:t>
            </a:r>
          </a:p>
        </p:txBody>
      </p:sp>
      <p:pic>
        <p:nvPicPr>
          <p:cNvPr id="4" name="Grafik 3">
            <a:extLst>
              <a:ext uri="{FF2B5EF4-FFF2-40B4-BE49-F238E27FC236}">
                <a16:creationId xmlns:a16="http://schemas.microsoft.com/office/drawing/2014/main" id="{F2DD01D7-0E07-47E9-9549-84E8BD934A95}"/>
              </a:ext>
            </a:extLst>
          </p:cNvPr>
          <p:cNvPicPr>
            <a:picLocks noChangeAspect="1"/>
          </p:cNvPicPr>
          <p:nvPr/>
        </p:nvPicPr>
        <p:blipFill>
          <a:blip r:embed="rId2"/>
          <a:stretch>
            <a:fillRect/>
          </a:stretch>
        </p:blipFill>
        <p:spPr>
          <a:xfrm>
            <a:off x="6300592" y="4320120"/>
            <a:ext cx="5074486" cy="2022373"/>
          </a:xfrm>
          <a:prstGeom prst="rect">
            <a:avLst/>
          </a:prstGeom>
        </p:spPr>
      </p:pic>
    </p:spTree>
    <p:extLst>
      <p:ext uri="{BB962C8B-B14F-4D97-AF65-F5344CB8AC3E}">
        <p14:creationId xmlns:p14="http://schemas.microsoft.com/office/powerpoint/2010/main" val="132238969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37029" y="1207454"/>
            <a:ext cx="10987313" cy="787297"/>
          </a:xfrm>
        </p:spPr>
        <p:txBody>
          <a:bodyPr>
            <a:noAutofit/>
          </a:bodyPr>
          <a:lstStyle/>
          <a:p>
            <a:pPr algn="l"/>
            <a:r>
              <a:rPr lang="de-DE" sz="2200" dirty="0">
                <a:latin typeface="Times New Roman" panose="02020603050405020304" pitchFamily="18" charset="0"/>
                <a:cs typeface="Times New Roman" panose="02020603050405020304" pitchFamily="18" charset="0"/>
              </a:rPr>
              <a:t>Durch verschiedenste Kombinationen (Serien- und Parallelschaltungen) reiner Komponenten entstehen allgemeine, gemischte Impedanzen;</a:t>
            </a:r>
          </a:p>
        </p:txBody>
      </p:sp>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2019</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a:t>
            </a:r>
            <a:r>
              <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Transfer Zentrum Weiz</a:t>
            </a: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602343" y="682449"/>
            <a:ext cx="10987314" cy="48037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Allgemeine Impedanzen - Serienschaltungen</a:t>
            </a:r>
          </a:p>
        </p:txBody>
      </p:sp>
      <p:sp>
        <p:nvSpPr>
          <p:cNvPr id="13" name="Foliennummernplatzhalter 6">
            <a:extLst>
              <a:ext uri="{FF2B5EF4-FFF2-40B4-BE49-F238E27FC236}">
                <a16:creationId xmlns:a16="http://schemas.microsoft.com/office/drawing/2014/main" id="{A2291F72-7D9C-4E17-A37F-4CC620856AC8}"/>
              </a:ext>
            </a:extLst>
          </p:cNvPr>
          <p:cNvSpPr>
            <a:spLocks noGrp="1"/>
          </p:cNvSpPr>
          <p:nvPr>
            <p:ph type="sldNum" sz="quarter" idx="12"/>
          </p:nvPr>
        </p:nvSpPr>
        <p:spPr>
          <a:xfrm>
            <a:off x="8284027" y="6370205"/>
            <a:ext cx="3240315" cy="365125"/>
          </a:xfrm>
        </p:spPr>
        <p:txBody>
          <a:bodyPr/>
          <a:lstStyle/>
          <a:p>
            <a:r>
              <a:rPr lang="de-AT" dirty="0"/>
              <a:t>5. Wechselstromkreise, Folie </a:t>
            </a:r>
            <a:fld id="{7E725991-9698-40AD-BC4D-4702C78B2D3B}" type="slidenum">
              <a:rPr lang="de-AT"/>
              <a:pPr/>
              <a:t>16</a:t>
            </a:fld>
            <a:endParaRPr lang="de-AT" dirty="0"/>
          </a:p>
        </p:txBody>
      </p:sp>
      <p:sp>
        <p:nvSpPr>
          <p:cNvPr id="4" name="Rechteck 3">
            <a:extLst>
              <a:ext uri="{FF2B5EF4-FFF2-40B4-BE49-F238E27FC236}">
                <a16:creationId xmlns:a16="http://schemas.microsoft.com/office/drawing/2014/main" id="{3D54C3FE-1BFA-465E-8A89-99C3CD82713B}"/>
              </a:ext>
            </a:extLst>
          </p:cNvPr>
          <p:cNvSpPr/>
          <p:nvPr/>
        </p:nvSpPr>
        <p:spPr>
          <a:xfrm>
            <a:off x="537027" y="2093756"/>
            <a:ext cx="4924659" cy="4254498"/>
          </a:xfrm>
          <a:prstGeom prst="rect">
            <a:avLst/>
          </a:prstGeom>
        </p:spPr>
        <p:txBody>
          <a:bodyPr wrap="square">
            <a:spAutoFit/>
          </a:bodyPr>
          <a:lstStyle/>
          <a:p>
            <a:pPr lvl="0">
              <a:lnSpc>
                <a:spcPct val="90000"/>
              </a:lnSpc>
              <a:spcBef>
                <a:spcPts val="1000"/>
              </a:spcBef>
            </a:pPr>
            <a:r>
              <a:rPr lang="de-DE" sz="2000" u="sng" dirty="0">
                <a:solidFill>
                  <a:prstClr val="black"/>
                </a:solidFill>
                <a:latin typeface="Times New Roman" panose="02020603050405020304" pitchFamily="18" charset="0"/>
                <a:cs typeface="Times New Roman" panose="02020603050405020304" pitchFamily="18" charset="0"/>
              </a:rPr>
              <a:t>RL- und RC-Serienschaltung</a:t>
            </a:r>
          </a:p>
          <a:p>
            <a:pPr marL="342900" lvl="0" indent="-342900">
              <a:lnSpc>
                <a:spcPct val="90000"/>
              </a:lnSpc>
              <a:spcBef>
                <a:spcPts val="1000"/>
              </a:spcBef>
              <a:buFontTx/>
              <a:buChar char="-"/>
            </a:pPr>
            <a:r>
              <a:rPr lang="de-DE" sz="2000" dirty="0">
                <a:solidFill>
                  <a:prstClr val="black"/>
                </a:solidFill>
                <a:latin typeface="Times New Roman" panose="02020603050405020304" pitchFamily="18" charset="0"/>
                <a:cs typeface="Times New Roman" panose="02020603050405020304" pitchFamily="18" charset="0"/>
              </a:rPr>
              <a:t>Als Gesamtimpedanzen ergibt sich für RL der Ausdruck </a:t>
            </a:r>
            <a:r>
              <a:rPr lang="de-DE" sz="2000" u="sng" dirty="0">
                <a:solidFill>
                  <a:prstClr val="black"/>
                </a:solidFill>
                <a:latin typeface="Times New Roman" panose="02020603050405020304" pitchFamily="18" charset="0"/>
                <a:cs typeface="Times New Roman" panose="02020603050405020304" pitchFamily="18" charset="0"/>
              </a:rPr>
              <a:t>Z</a:t>
            </a:r>
            <a:r>
              <a:rPr lang="de-DE" sz="2000" baseline="-25000" dirty="0">
                <a:solidFill>
                  <a:prstClr val="black"/>
                </a:solidFill>
                <a:latin typeface="Times New Roman" panose="02020603050405020304" pitchFamily="18" charset="0"/>
                <a:cs typeface="Times New Roman" panose="02020603050405020304" pitchFamily="18" charset="0"/>
              </a:rPr>
              <a:t>RL</a:t>
            </a:r>
            <a:r>
              <a:rPr lang="de-DE" sz="2000" dirty="0">
                <a:solidFill>
                  <a:prstClr val="black"/>
                </a:solidFill>
                <a:latin typeface="Times New Roman" panose="02020603050405020304" pitchFamily="18" charset="0"/>
                <a:cs typeface="Times New Roman" panose="02020603050405020304" pitchFamily="18" charset="0"/>
              </a:rPr>
              <a:t>=</a:t>
            </a:r>
            <a:r>
              <a:rPr lang="de-DE" sz="2000" dirty="0" err="1">
                <a:solidFill>
                  <a:prstClr val="black"/>
                </a:solidFill>
                <a:latin typeface="Times New Roman" panose="02020603050405020304" pitchFamily="18" charset="0"/>
                <a:cs typeface="Times New Roman" panose="02020603050405020304" pitchFamily="18" charset="0"/>
              </a:rPr>
              <a:t>R+j</a:t>
            </a:r>
            <a:r>
              <a:rPr lang="el-GR" sz="2000" dirty="0">
                <a:solidFill>
                  <a:prstClr val="black"/>
                </a:solidFill>
                <a:latin typeface="Times New Roman" panose="02020603050405020304" pitchFamily="18" charset="0"/>
                <a:cs typeface="Times New Roman" panose="02020603050405020304" pitchFamily="18" charset="0"/>
              </a:rPr>
              <a:t>ω</a:t>
            </a:r>
            <a:r>
              <a:rPr lang="de-AT" sz="2000" dirty="0">
                <a:solidFill>
                  <a:prstClr val="black"/>
                </a:solidFill>
                <a:latin typeface="Times New Roman" panose="02020603050405020304" pitchFamily="18" charset="0"/>
                <a:cs typeface="Times New Roman" panose="02020603050405020304" pitchFamily="18" charset="0"/>
              </a:rPr>
              <a:t>L, für RC</a:t>
            </a:r>
            <a:br>
              <a:rPr lang="de-AT" sz="2000" dirty="0">
                <a:solidFill>
                  <a:prstClr val="black"/>
                </a:solidFill>
                <a:latin typeface="Times New Roman" panose="02020603050405020304" pitchFamily="18" charset="0"/>
                <a:cs typeface="Times New Roman" panose="02020603050405020304" pitchFamily="18" charset="0"/>
              </a:rPr>
            </a:br>
            <a:r>
              <a:rPr lang="de-DE" sz="2000" u="sng" dirty="0">
                <a:solidFill>
                  <a:prstClr val="black"/>
                </a:solidFill>
                <a:latin typeface="Times New Roman" panose="02020603050405020304" pitchFamily="18" charset="0"/>
                <a:cs typeface="Times New Roman" panose="02020603050405020304" pitchFamily="18" charset="0"/>
              </a:rPr>
              <a:t>Z</a:t>
            </a:r>
            <a:r>
              <a:rPr lang="de-DE" sz="2000" baseline="-25000" dirty="0">
                <a:solidFill>
                  <a:prstClr val="black"/>
                </a:solidFill>
                <a:latin typeface="Times New Roman" panose="02020603050405020304" pitchFamily="18" charset="0"/>
                <a:cs typeface="Times New Roman" panose="02020603050405020304" pitchFamily="18" charset="0"/>
              </a:rPr>
              <a:t>RC</a:t>
            </a:r>
            <a:r>
              <a:rPr lang="de-DE" sz="2000" dirty="0">
                <a:solidFill>
                  <a:prstClr val="black"/>
                </a:solidFill>
                <a:latin typeface="Times New Roman" panose="02020603050405020304" pitchFamily="18" charset="0"/>
                <a:cs typeface="Times New Roman" panose="02020603050405020304" pitchFamily="18" charset="0"/>
              </a:rPr>
              <a:t>=R-j(1/</a:t>
            </a:r>
            <a:r>
              <a:rPr lang="el-GR" sz="2000" dirty="0">
                <a:solidFill>
                  <a:prstClr val="black"/>
                </a:solidFill>
                <a:latin typeface="Times New Roman" panose="02020603050405020304" pitchFamily="18" charset="0"/>
                <a:cs typeface="Times New Roman" panose="02020603050405020304" pitchFamily="18" charset="0"/>
              </a:rPr>
              <a:t>ω</a:t>
            </a:r>
            <a:r>
              <a:rPr lang="de-AT" sz="2000" dirty="0">
                <a:solidFill>
                  <a:prstClr val="black"/>
                </a:solidFill>
                <a:latin typeface="Times New Roman" panose="02020603050405020304" pitchFamily="18" charset="0"/>
                <a:cs typeface="Times New Roman" panose="02020603050405020304" pitchFamily="18" charset="0"/>
              </a:rPr>
              <a:t>C), nach Umrechnung auf Polardarstellung können die Ströme aus </a:t>
            </a:r>
            <a:r>
              <a:rPr lang="de-AT" sz="2000" u="sng" dirty="0">
                <a:solidFill>
                  <a:prstClr val="black"/>
                </a:solidFill>
                <a:latin typeface="Times New Roman" panose="02020603050405020304" pitchFamily="18" charset="0"/>
                <a:cs typeface="Times New Roman" panose="02020603050405020304" pitchFamily="18" charset="0"/>
              </a:rPr>
              <a:t>I</a:t>
            </a:r>
            <a:r>
              <a:rPr lang="de-AT" sz="2000" baseline="-25000" dirty="0">
                <a:solidFill>
                  <a:prstClr val="black"/>
                </a:solidFill>
                <a:latin typeface="Times New Roman" panose="02020603050405020304" pitchFamily="18" charset="0"/>
                <a:cs typeface="Times New Roman" panose="02020603050405020304" pitchFamily="18" charset="0"/>
              </a:rPr>
              <a:t>RL(C)</a:t>
            </a:r>
            <a:r>
              <a:rPr lang="de-AT" sz="2000" dirty="0">
                <a:solidFill>
                  <a:prstClr val="black"/>
                </a:solidFill>
                <a:latin typeface="Times New Roman" panose="02020603050405020304" pitchFamily="18" charset="0"/>
                <a:cs typeface="Times New Roman" panose="02020603050405020304" pitchFamily="18" charset="0"/>
              </a:rPr>
              <a:t>=</a:t>
            </a:r>
            <a:r>
              <a:rPr lang="de-AT" sz="2000" u="sng" dirty="0">
                <a:solidFill>
                  <a:prstClr val="black"/>
                </a:solidFill>
                <a:latin typeface="Times New Roman" panose="02020603050405020304" pitchFamily="18" charset="0"/>
                <a:cs typeface="Times New Roman" panose="02020603050405020304" pitchFamily="18" charset="0"/>
              </a:rPr>
              <a:t>U</a:t>
            </a:r>
            <a:r>
              <a:rPr lang="de-AT" sz="2000" baseline="-25000" dirty="0">
                <a:solidFill>
                  <a:prstClr val="black"/>
                </a:solidFill>
                <a:latin typeface="Times New Roman" panose="02020603050405020304" pitchFamily="18" charset="0"/>
                <a:cs typeface="Times New Roman" panose="02020603050405020304" pitchFamily="18" charset="0"/>
              </a:rPr>
              <a:t>RL(C)</a:t>
            </a:r>
            <a:r>
              <a:rPr lang="de-AT" sz="2000" dirty="0">
                <a:solidFill>
                  <a:prstClr val="black"/>
                </a:solidFill>
                <a:latin typeface="Times New Roman" panose="02020603050405020304" pitchFamily="18" charset="0"/>
                <a:cs typeface="Times New Roman" panose="02020603050405020304" pitchFamily="18" charset="0"/>
              </a:rPr>
              <a:t>/(Z</a:t>
            </a:r>
            <a:r>
              <a:rPr lang="de-AT" sz="2000" baseline="-25000" dirty="0">
                <a:solidFill>
                  <a:prstClr val="black"/>
                </a:solidFill>
                <a:latin typeface="Times New Roman" panose="02020603050405020304" pitchFamily="18" charset="0"/>
                <a:cs typeface="Times New Roman" panose="02020603050405020304" pitchFamily="18" charset="0"/>
              </a:rPr>
              <a:t>RL(C)</a:t>
            </a:r>
            <a:r>
              <a:rPr lang="de-AT" sz="2000" dirty="0">
                <a:solidFill>
                  <a:prstClr val="black"/>
                </a:solidFill>
                <a:latin typeface="Times New Roman" panose="02020603050405020304" pitchFamily="18" charset="0"/>
                <a:cs typeface="Times New Roman" panose="02020603050405020304" pitchFamily="18" charset="0"/>
              </a:rPr>
              <a:t> </a:t>
            </a:r>
            <a:r>
              <a:rPr lang="de-AT" sz="2000" dirty="0" err="1">
                <a:solidFill>
                  <a:prstClr val="black"/>
                </a:solidFill>
                <a:latin typeface="Symbol" panose="05050102010706020507" pitchFamily="18" charset="2"/>
                <a:cs typeface="Times New Roman" panose="02020603050405020304" pitchFamily="18" charset="0"/>
              </a:rPr>
              <a:t>j</a:t>
            </a:r>
            <a:r>
              <a:rPr lang="de-AT" sz="2000" baseline="-25000" dirty="0" err="1">
                <a:solidFill>
                  <a:prstClr val="black"/>
                </a:solidFill>
                <a:latin typeface="Times New Roman" panose="02020603050405020304" pitchFamily="18" charset="0"/>
                <a:cs typeface="Times New Roman" panose="02020603050405020304" pitchFamily="18" charset="0"/>
              </a:rPr>
              <a:t>RL</a:t>
            </a:r>
            <a:r>
              <a:rPr lang="de-AT" sz="2000" baseline="-25000" dirty="0">
                <a:solidFill>
                  <a:prstClr val="black"/>
                </a:solidFill>
                <a:latin typeface="Times New Roman" panose="02020603050405020304" pitchFamily="18" charset="0"/>
                <a:cs typeface="Times New Roman" panose="02020603050405020304" pitchFamily="18" charset="0"/>
              </a:rPr>
              <a:t>(C)</a:t>
            </a:r>
            <a:r>
              <a:rPr lang="de-AT" sz="2000" dirty="0">
                <a:solidFill>
                  <a:prstClr val="black"/>
                </a:solidFill>
                <a:latin typeface="Times New Roman" panose="02020603050405020304" pitchFamily="18" charset="0"/>
                <a:cs typeface="Times New Roman" panose="02020603050405020304" pitchFamily="18" charset="0"/>
              </a:rPr>
              <a:t>), das wäre bei RL ein teilinduktiver, also nacheilender, bei RC ein teilkapazitiver, also voreilender Strom; </a:t>
            </a:r>
          </a:p>
          <a:p>
            <a:pPr marL="342900" lvl="0" indent="-342900">
              <a:lnSpc>
                <a:spcPct val="90000"/>
              </a:lnSpc>
              <a:spcBef>
                <a:spcPts val="1000"/>
              </a:spcBef>
              <a:buFontTx/>
              <a:buChar char="-"/>
            </a:pPr>
            <a:r>
              <a:rPr lang="de-AT" sz="2000" dirty="0">
                <a:solidFill>
                  <a:prstClr val="black"/>
                </a:solidFill>
                <a:latin typeface="Times New Roman" panose="02020603050405020304" pitchFamily="18" charset="0"/>
                <a:cs typeface="Times New Roman" panose="02020603050405020304" pitchFamily="18" charset="0"/>
              </a:rPr>
              <a:t>Die Spannungen an den Komponenten können mit R*</a:t>
            </a:r>
            <a:r>
              <a:rPr lang="de-AT" sz="2000" u="sng" dirty="0">
                <a:solidFill>
                  <a:prstClr val="black"/>
                </a:solidFill>
                <a:latin typeface="Times New Roman" panose="02020603050405020304" pitchFamily="18" charset="0"/>
                <a:cs typeface="Times New Roman" panose="02020603050405020304" pitchFamily="18" charset="0"/>
              </a:rPr>
              <a:t>I</a:t>
            </a:r>
            <a:r>
              <a:rPr lang="de-AT" sz="2000" dirty="0">
                <a:solidFill>
                  <a:prstClr val="black"/>
                </a:solidFill>
                <a:latin typeface="Times New Roman" panose="02020603050405020304" pitchFamily="18" charset="0"/>
                <a:cs typeface="Times New Roman" panose="02020603050405020304" pitchFamily="18" charset="0"/>
              </a:rPr>
              <a:t> und </a:t>
            </a:r>
            <a:r>
              <a:rPr lang="de-AT" sz="2000" dirty="0" err="1">
                <a:solidFill>
                  <a:prstClr val="black"/>
                </a:solidFill>
                <a:latin typeface="Times New Roman" panose="02020603050405020304" pitchFamily="18" charset="0"/>
                <a:cs typeface="Times New Roman" panose="02020603050405020304" pitchFamily="18" charset="0"/>
              </a:rPr>
              <a:t>j</a:t>
            </a:r>
            <a:r>
              <a:rPr lang="de-AT" sz="2000" dirty="0" err="1">
                <a:solidFill>
                  <a:prstClr val="black"/>
                </a:solidFill>
                <a:latin typeface="Symbol" panose="05050102010706020507" pitchFamily="18" charset="2"/>
                <a:cs typeface="Times New Roman" panose="02020603050405020304" pitchFamily="18" charset="0"/>
              </a:rPr>
              <a:t>w</a:t>
            </a:r>
            <a:r>
              <a:rPr lang="de-AT" sz="2000" dirty="0" err="1">
                <a:solidFill>
                  <a:prstClr val="black"/>
                </a:solidFill>
                <a:latin typeface="Times New Roman" panose="02020603050405020304" pitchFamily="18" charset="0"/>
                <a:cs typeface="Times New Roman" panose="02020603050405020304" pitchFamily="18" charset="0"/>
              </a:rPr>
              <a:t>L</a:t>
            </a:r>
            <a:r>
              <a:rPr lang="de-AT" sz="2000" dirty="0">
                <a:solidFill>
                  <a:prstClr val="black"/>
                </a:solidFill>
                <a:latin typeface="Times New Roman" panose="02020603050405020304" pitchFamily="18" charset="0"/>
                <a:cs typeface="Times New Roman" panose="02020603050405020304" pitchFamily="18" charset="0"/>
              </a:rPr>
              <a:t>*</a:t>
            </a:r>
            <a:r>
              <a:rPr lang="de-AT" sz="2000" u="sng" dirty="0">
                <a:solidFill>
                  <a:prstClr val="black"/>
                </a:solidFill>
                <a:latin typeface="Times New Roman" panose="02020603050405020304" pitchFamily="18" charset="0"/>
                <a:cs typeface="Times New Roman" panose="02020603050405020304" pitchFamily="18" charset="0"/>
              </a:rPr>
              <a:t>I</a:t>
            </a:r>
            <a:r>
              <a:rPr lang="de-AT" sz="2000" dirty="0">
                <a:solidFill>
                  <a:prstClr val="black"/>
                </a:solidFill>
                <a:latin typeface="Times New Roman" panose="02020603050405020304" pitchFamily="18" charset="0"/>
                <a:cs typeface="Times New Roman" panose="02020603050405020304" pitchFamily="18" charset="0"/>
              </a:rPr>
              <a:t> ermittelt werden, </a:t>
            </a:r>
            <a:r>
              <a:rPr lang="de-AT" sz="2000" u="sng" dirty="0">
                <a:solidFill>
                  <a:prstClr val="black"/>
                </a:solidFill>
                <a:latin typeface="Times New Roman" panose="02020603050405020304" pitchFamily="18" charset="0"/>
                <a:cs typeface="Times New Roman" panose="02020603050405020304" pitchFamily="18" charset="0"/>
              </a:rPr>
              <a:t>U</a:t>
            </a:r>
            <a:r>
              <a:rPr lang="de-AT" sz="2000" baseline="-25000" dirty="0">
                <a:solidFill>
                  <a:prstClr val="black"/>
                </a:solidFill>
                <a:latin typeface="Times New Roman" panose="02020603050405020304" pitchFamily="18" charset="0"/>
                <a:cs typeface="Times New Roman" panose="02020603050405020304" pitchFamily="18" charset="0"/>
              </a:rPr>
              <a:t>R</a:t>
            </a:r>
            <a:r>
              <a:rPr lang="de-AT" sz="2000" dirty="0">
                <a:solidFill>
                  <a:prstClr val="black"/>
                </a:solidFill>
                <a:latin typeface="Times New Roman" panose="02020603050405020304" pitchFamily="18" charset="0"/>
                <a:cs typeface="Times New Roman" panose="02020603050405020304" pitchFamily="18" charset="0"/>
              </a:rPr>
              <a:t> ist in Phase mit dem Strom, </a:t>
            </a:r>
            <a:r>
              <a:rPr lang="de-AT" sz="2000" u="sng" dirty="0">
                <a:solidFill>
                  <a:prstClr val="black"/>
                </a:solidFill>
                <a:latin typeface="Times New Roman" panose="02020603050405020304" pitchFamily="18" charset="0"/>
                <a:cs typeface="Times New Roman" panose="02020603050405020304" pitchFamily="18" charset="0"/>
              </a:rPr>
              <a:t>U</a:t>
            </a:r>
            <a:r>
              <a:rPr lang="de-AT" sz="2000" baseline="-25000" dirty="0">
                <a:solidFill>
                  <a:prstClr val="black"/>
                </a:solidFill>
                <a:latin typeface="Times New Roman" panose="02020603050405020304" pitchFamily="18" charset="0"/>
                <a:cs typeface="Times New Roman" panose="02020603050405020304" pitchFamily="18" charset="0"/>
              </a:rPr>
              <a:t>L</a:t>
            </a:r>
            <a:r>
              <a:rPr lang="de-AT" sz="2000" dirty="0">
                <a:solidFill>
                  <a:prstClr val="black"/>
                </a:solidFill>
                <a:latin typeface="Times New Roman" panose="02020603050405020304" pitchFamily="18" charset="0"/>
                <a:cs typeface="Times New Roman" panose="02020603050405020304" pitchFamily="18" charset="0"/>
              </a:rPr>
              <a:t> ist gegenüber </a:t>
            </a:r>
            <a:r>
              <a:rPr lang="de-AT" sz="2000" u="sng" dirty="0">
                <a:solidFill>
                  <a:prstClr val="black"/>
                </a:solidFill>
                <a:latin typeface="Times New Roman" panose="02020603050405020304" pitchFamily="18" charset="0"/>
                <a:cs typeface="Times New Roman" panose="02020603050405020304" pitchFamily="18" charset="0"/>
              </a:rPr>
              <a:t>I</a:t>
            </a:r>
            <a:r>
              <a:rPr lang="de-AT" sz="2000" dirty="0">
                <a:solidFill>
                  <a:prstClr val="black"/>
                </a:solidFill>
                <a:latin typeface="Times New Roman" panose="02020603050405020304" pitchFamily="18" charset="0"/>
                <a:cs typeface="Times New Roman" panose="02020603050405020304" pitchFamily="18" charset="0"/>
              </a:rPr>
              <a:t> um 90° voreilend, </a:t>
            </a:r>
            <a:r>
              <a:rPr lang="de-AT" sz="2000" u="sng" dirty="0">
                <a:solidFill>
                  <a:prstClr val="black"/>
                </a:solidFill>
                <a:latin typeface="Times New Roman" panose="02020603050405020304" pitchFamily="18" charset="0"/>
                <a:cs typeface="Times New Roman" panose="02020603050405020304" pitchFamily="18" charset="0"/>
              </a:rPr>
              <a:t>U</a:t>
            </a:r>
            <a:r>
              <a:rPr lang="de-AT" sz="2000" baseline="-25000" dirty="0">
                <a:solidFill>
                  <a:prstClr val="black"/>
                </a:solidFill>
                <a:latin typeface="Times New Roman" panose="02020603050405020304" pitchFamily="18" charset="0"/>
                <a:cs typeface="Times New Roman" panose="02020603050405020304" pitchFamily="18" charset="0"/>
              </a:rPr>
              <a:t>C</a:t>
            </a:r>
            <a:r>
              <a:rPr lang="de-AT" sz="2000" dirty="0">
                <a:solidFill>
                  <a:prstClr val="black"/>
                </a:solidFill>
                <a:latin typeface="Times New Roman" panose="02020603050405020304" pitchFamily="18" charset="0"/>
                <a:cs typeface="Times New Roman" panose="02020603050405020304" pitchFamily="18" charset="0"/>
              </a:rPr>
              <a:t> um 90° nacheilend;</a:t>
            </a:r>
          </a:p>
        </p:txBody>
      </p:sp>
      <p:pic>
        <p:nvPicPr>
          <p:cNvPr id="5" name="Bild 4"/>
          <p:cNvPicPr>
            <a:picLocks noChangeAspect="1"/>
          </p:cNvPicPr>
          <p:nvPr/>
        </p:nvPicPr>
        <p:blipFill>
          <a:blip r:embed="rId2"/>
          <a:stretch>
            <a:fillRect/>
          </a:stretch>
        </p:blipFill>
        <p:spPr>
          <a:xfrm>
            <a:off x="6284455" y="1610491"/>
            <a:ext cx="5139924" cy="4665518"/>
          </a:xfrm>
          <a:prstGeom prst="rect">
            <a:avLst/>
          </a:prstGeom>
        </p:spPr>
      </p:pic>
      <p:pic>
        <p:nvPicPr>
          <p:cNvPr id="2" name="Grafik 1">
            <a:extLst>
              <a:ext uri="{FF2B5EF4-FFF2-40B4-BE49-F238E27FC236}">
                <a16:creationId xmlns:a16="http://schemas.microsoft.com/office/drawing/2014/main" id="{C290C5AE-C502-47CE-B9D3-E0D1181D26FD}"/>
              </a:ext>
            </a:extLst>
          </p:cNvPr>
          <p:cNvPicPr>
            <a:picLocks noChangeAspect="1"/>
          </p:cNvPicPr>
          <p:nvPr/>
        </p:nvPicPr>
        <p:blipFill>
          <a:blip r:embed="rId3"/>
          <a:stretch>
            <a:fillRect/>
          </a:stretch>
        </p:blipFill>
        <p:spPr>
          <a:xfrm>
            <a:off x="3057143" y="3702870"/>
            <a:ext cx="600457" cy="262151"/>
          </a:xfrm>
          <a:prstGeom prst="rect">
            <a:avLst/>
          </a:prstGeom>
        </p:spPr>
      </p:pic>
    </p:spTree>
    <p:extLst>
      <p:ext uri="{BB962C8B-B14F-4D97-AF65-F5344CB8AC3E}">
        <p14:creationId xmlns:p14="http://schemas.microsoft.com/office/powerpoint/2010/main" val="89330493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2019</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a:t>
            </a:r>
            <a:r>
              <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Transfer Zentrum Weiz</a:t>
            </a: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602343" y="682449"/>
            <a:ext cx="10987314" cy="48037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Allgemeine Impedanzen - Serienschaltungen</a:t>
            </a:r>
          </a:p>
        </p:txBody>
      </p:sp>
      <p:sp>
        <p:nvSpPr>
          <p:cNvPr id="13" name="Foliennummernplatzhalter 6">
            <a:extLst>
              <a:ext uri="{FF2B5EF4-FFF2-40B4-BE49-F238E27FC236}">
                <a16:creationId xmlns:a16="http://schemas.microsoft.com/office/drawing/2014/main" id="{A2291F72-7D9C-4E17-A37F-4CC620856AC8}"/>
              </a:ext>
            </a:extLst>
          </p:cNvPr>
          <p:cNvSpPr>
            <a:spLocks noGrp="1"/>
          </p:cNvSpPr>
          <p:nvPr>
            <p:ph type="sldNum" sz="quarter" idx="12"/>
          </p:nvPr>
        </p:nvSpPr>
        <p:spPr>
          <a:xfrm>
            <a:off x="8284027" y="6370205"/>
            <a:ext cx="3240315" cy="365125"/>
          </a:xfrm>
        </p:spPr>
        <p:txBody>
          <a:bodyPr/>
          <a:lstStyle/>
          <a:p>
            <a:r>
              <a:rPr lang="de-AT" dirty="0"/>
              <a:t>5. Wechselstromkreise, Folie </a:t>
            </a:r>
            <a:fld id="{7E725991-9698-40AD-BC4D-4702C78B2D3B}" type="slidenum">
              <a:rPr lang="de-AT"/>
              <a:pPr/>
              <a:t>17</a:t>
            </a:fld>
            <a:endParaRPr lang="de-AT" dirty="0"/>
          </a:p>
        </p:txBody>
      </p:sp>
      <p:sp>
        <p:nvSpPr>
          <p:cNvPr id="4" name="Rechteck 3">
            <a:extLst>
              <a:ext uri="{FF2B5EF4-FFF2-40B4-BE49-F238E27FC236}">
                <a16:creationId xmlns:a16="http://schemas.microsoft.com/office/drawing/2014/main" id="{3D54C3FE-1BFA-465E-8A89-99C3CD82713B}"/>
              </a:ext>
            </a:extLst>
          </p:cNvPr>
          <p:cNvSpPr/>
          <p:nvPr/>
        </p:nvSpPr>
        <p:spPr>
          <a:xfrm>
            <a:off x="537029" y="1352371"/>
            <a:ext cx="4924659" cy="4936736"/>
          </a:xfrm>
          <a:prstGeom prst="rect">
            <a:avLst/>
          </a:prstGeom>
        </p:spPr>
        <p:txBody>
          <a:bodyPr wrap="square">
            <a:spAutoFit/>
          </a:bodyPr>
          <a:lstStyle/>
          <a:p>
            <a:pPr lvl="0">
              <a:lnSpc>
                <a:spcPct val="90000"/>
              </a:lnSpc>
              <a:spcBef>
                <a:spcPts val="1000"/>
              </a:spcBef>
            </a:pPr>
            <a:r>
              <a:rPr lang="de-DE" sz="2200" u="sng" dirty="0">
                <a:solidFill>
                  <a:prstClr val="black"/>
                </a:solidFill>
                <a:latin typeface="Times New Roman" panose="02020603050405020304" pitchFamily="18" charset="0"/>
                <a:cs typeface="Times New Roman" panose="02020603050405020304" pitchFamily="18" charset="0"/>
              </a:rPr>
              <a:t>LC- und RLC-Serienschaltung</a:t>
            </a:r>
          </a:p>
          <a:p>
            <a:pPr marL="342900" lvl="0" indent="-342900">
              <a:lnSpc>
                <a:spcPct val="90000"/>
              </a:lnSpc>
              <a:spcBef>
                <a:spcPts val="1000"/>
              </a:spcBef>
              <a:buFontTx/>
              <a:buChar char="-"/>
            </a:pPr>
            <a:r>
              <a:rPr lang="de-DE" sz="2000" dirty="0">
                <a:solidFill>
                  <a:prstClr val="black"/>
                </a:solidFill>
                <a:latin typeface="Times New Roman" panose="02020603050405020304" pitchFamily="18" charset="0"/>
                <a:cs typeface="Times New Roman" panose="02020603050405020304" pitchFamily="18" charset="0"/>
              </a:rPr>
              <a:t>Die Gesamtimpedanz der Serienschaltung idealer Induktivitäten und Kapazitäten errechnet sich zu </a:t>
            </a:r>
            <a:r>
              <a:rPr lang="de-DE" sz="2000" u="sng" dirty="0">
                <a:solidFill>
                  <a:prstClr val="black"/>
                </a:solidFill>
                <a:latin typeface="Times New Roman" panose="02020603050405020304" pitchFamily="18" charset="0"/>
                <a:cs typeface="Times New Roman" panose="02020603050405020304" pitchFamily="18" charset="0"/>
              </a:rPr>
              <a:t>Z</a:t>
            </a:r>
            <a:r>
              <a:rPr lang="de-DE" sz="2000" baseline="-25000" dirty="0">
                <a:solidFill>
                  <a:prstClr val="black"/>
                </a:solidFill>
                <a:latin typeface="Times New Roman" panose="02020603050405020304" pitchFamily="18" charset="0"/>
                <a:cs typeface="Times New Roman" panose="02020603050405020304" pitchFamily="18" charset="0"/>
              </a:rPr>
              <a:t>LC</a:t>
            </a:r>
            <a:r>
              <a:rPr lang="de-DE" sz="2000" dirty="0">
                <a:solidFill>
                  <a:prstClr val="black"/>
                </a:solidFill>
                <a:latin typeface="Times New Roman" panose="02020603050405020304" pitchFamily="18" charset="0"/>
                <a:cs typeface="Times New Roman" panose="02020603050405020304" pitchFamily="18" charset="0"/>
              </a:rPr>
              <a:t>=</a:t>
            </a:r>
            <a:r>
              <a:rPr lang="de-DE" sz="2000" dirty="0" err="1">
                <a:solidFill>
                  <a:prstClr val="black"/>
                </a:solidFill>
                <a:latin typeface="Times New Roman" panose="02020603050405020304" pitchFamily="18" charset="0"/>
                <a:cs typeface="Times New Roman" panose="02020603050405020304" pitchFamily="18" charset="0"/>
              </a:rPr>
              <a:t>j</a:t>
            </a:r>
            <a:r>
              <a:rPr lang="el-GR" sz="2000" dirty="0">
                <a:solidFill>
                  <a:prstClr val="black"/>
                </a:solidFill>
                <a:latin typeface="Times New Roman" panose="02020603050405020304" pitchFamily="18" charset="0"/>
                <a:cs typeface="Times New Roman" panose="02020603050405020304" pitchFamily="18" charset="0"/>
              </a:rPr>
              <a:t>ω</a:t>
            </a:r>
            <a:r>
              <a:rPr lang="de-AT" sz="2000" dirty="0">
                <a:solidFill>
                  <a:prstClr val="black"/>
                </a:solidFill>
                <a:latin typeface="Times New Roman" panose="02020603050405020304" pitchFamily="18" charset="0"/>
                <a:cs typeface="Times New Roman" panose="02020603050405020304" pitchFamily="18" charset="0"/>
              </a:rPr>
              <a:t>L</a:t>
            </a:r>
            <a:r>
              <a:rPr lang="de-DE" sz="2000" dirty="0">
                <a:solidFill>
                  <a:prstClr val="black"/>
                </a:solidFill>
                <a:latin typeface="Times New Roman" panose="02020603050405020304" pitchFamily="18" charset="0"/>
                <a:cs typeface="Times New Roman" panose="02020603050405020304" pitchFamily="18" charset="0"/>
              </a:rPr>
              <a:t>-</a:t>
            </a:r>
            <a:r>
              <a:rPr lang="de-DE" sz="2000" dirty="0" err="1">
                <a:solidFill>
                  <a:prstClr val="black"/>
                </a:solidFill>
                <a:latin typeface="Times New Roman" panose="02020603050405020304" pitchFamily="18" charset="0"/>
                <a:cs typeface="Times New Roman" panose="02020603050405020304" pitchFamily="18" charset="0"/>
              </a:rPr>
              <a:t>j</a:t>
            </a:r>
            <a:r>
              <a:rPr lang="de-DE" sz="2000" dirty="0">
                <a:solidFill>
                  <a:prstClr val="black"/>
                </a:solidFill>
                <a:latin typeface="Times New Roman" panose="02020603050405020304" pitchFamily="18" charset="0"/>
                <a:cs typeface="Times New Roman" panose="02020603050405020304" pitchFamily="18" charset="0"/>
              </a:rPr>
              <a:t>(1/</a:t>
            </a:r>
            <a:r>
              <a:rPr lang="el-GR" sz="2000" dirty="0">
                <a:solidFill>
                  <a:prstClr val="black"/>
                </a:solidFill>
                <a:latin typeface="Times New Roman" panose="02020603050405020304" pitchFamily="18" charset="0"/>
                <a:cs typeface="Times New Roman" panose="02020603050405020304" pitchFamily="18" charset="0"/>
              </a:rPr>
              <a:t>ω</a:t>
            </a:r>
            <a:r>
              <a:rPr lang="de-AT" sz="2000" dirty="0">
                <a:solidFill>
                  <a:prstClr val="black"/>
                </a:solidFill>
                <a:latin typeface="Times New Roman" panose="02020603050405020304" pitchFamily="18" charset="0"/>
                <a:cs typeface="Times New Roman" panose="02020603050405020304" pitchFamily="18" charset="0"/>
              </a:rPr>
              <a:t>C), ist also rein imaginär und für den Fall </a:t>
            </a:r>
            <a:r>
              <a:rPr lang="el-GR" sz="2000" dirty="0">
                <a:solidFill>
                  <a:prstClr val="black"/>
                </a:solidFill>
                <a:latin typeface="Times New Roman" panose="02020603050405020304" pitchFamily="18" charset="0"/>
                <a:cs typeface="Times New Roman" panose="02020603050405020304" pitchFamily="18" charset="0"/>
              </a:rPr>
              <a:t>ω</a:t>
            </a:r>
            <a:r>
              <a:rPr lang="de-AT" sz="2000" dirty="0">
                <a:solidFill>
                  <a:prstClr val="black"/>
                </a:solidFill>
                <a:latin typeface="Times New Roman" panose="02020603050405020304" pitchFamily="18" charset="0"/>
                <a:cs typeface="Times New Roman" panose="02020603050405020304" pitchFamily="18" charset="0"/>
              </a:rPr>
              <a:t>L</a:t>
            </a:r>
            <a:r>
              <a:rPr lang="de-DE" sz="2000" dirty="0">
                <a:solidFill>
                  <a:prstClr val="black"/>
                </a:solidFill>
                <a:latin typeface="Times New Roman" panose="02020603050405020304" pitchFamily="18" charset="0"/>
                <a:cs typeface="Times New Roman" panose="02020603050405020304" pitchFamily="18" charset="0"/>
              </a:rPr>
              <a:t>=1/</a:t>
            </a:r>
            <a:r>
              <a:rPr lang="el-GR" sz="2000" dirty="0">
                <a:solidFill>
                  <a:prstClr val="black"/>
                </a:solidFill>
                <a:latin typeface="Times New Roman" panose="02020603050405020304" pitchFamily="18" charset="0"/>
                <a:cs typeface="Times New Roman" panose="02020603050405020304" pitchFamily="18" charset="0"/>
              </a:rPr>
              <a:t>ω</a:t>
            </a:r>
            <a:r>
              <a:rPr lang="de-AT" sz="2000" dirty="0">
                <a:solidFill>
                  <a:prstClr val="black"/>
                </a:solidFill>
                <a:latin typeface="Times New Roman" panose="02020603050405020304" pitchFamily="18" charset="0"/>
                <a:cs typeface="Times New Roman" panose="02020603050405020304" pitchFamily="18" charset="0"/>
              </a:rPr>
              <a:t>C, gleich Null </a:t>
            </a:r>
            <a:r>
              <a:rPr lang="mr-IN" sz="2000" dirty="0">
                <a:solidFill>
                  <a:prstClr val="black"/>
                </a:solidFill>
                <a:latin typeface="Times New Roman" panose="02020603050405020304" pitchFamily="18" charset="0"/>
                <a:cs typeface="Times New Roman" panose="02020603050405020304" pitchFamily="18" charset="0"/>
              </a:rPr>
              <a:t>–</a:t>
            </a:r>
            <a:r>
              <a:rPr lang="de-AT" sz="2000" dirty="0">
                <a:solidFill>
                  <a:prstClr val="black"/>
                </a:solidFill>
                <a:latin typeface="Times New Roman" panose="02020603050405020304" pitchFamily="18" charset="0"/>
                <a:cs typeface="Times New Roman" panose="02020603050405020304" pitchFamily="18" charset="0"/>
              </a:rPr>
              <a:t> Folge wäre ein unendlich großer Strom, wenn auch nur ein bisschen Spannung an der Serienschaltung liegt;</a:t>
            </a:r>
          </a:p>
          <a:p>
            <a:pPr marL="342900" indent="-342900">
              <a:lnSpc>
                <a:spcPct val="90000"/>
              </a:lnSpc>
              <a:spcBef>
                <a:spcPts val="1000"/>
              </a:spcBef>
              <a:buFontTx/>
              <a:buChar char="-"/>
            </a:pPr>
            <a:r>
              <a:rPr lang="de-AT" sz="2000" dirty="0">
                <a:solidFill>
                  <a:prstClr val="black"/>
                </a:solidFill>
                <a:latin typeface="Times New Roman" panose="02020603050405020304" pitchFamily="18" charset="0"/>
                <a:cs typeface="Times New Roman" panose="02020603050405020304" pitchFamily="18" charset="0"/>
              </a:rPr>
              <a:t>Haben die Komponenten, was der Realität entspricht, auch etwas ohmschen Anteil, oder wird ein Widerstand hinzugeschaltet, so erweitert sich die Impedanz auf den Ausdruck </a:t>
            </a:r>
            <a:r>
              <a:rPr lang="de-DE" sz="2000" dirty="0">
                <a:solidFill>
                  <a:prstClr val="black"/>
                </a:solidFill>
                <a:latin typeface="Times New Roman" panose="02020603050405020304" pitchFamily="18" charset="0"/>
                <a:cs typeface="Times New Roman" panose="02020603050405020304" pitchFamily="18" charset="0"/>
              </a:rPr>
              <a:t>Z</a:t>
            </a:r>
            <a:r>
              <a:rPr lang="de-DE" sz="2000" baseline="-25000" dirty="0">
                <a:solidFill>
                  <a:prstClr val="black"/>
                </a:solidFill>
                <a:latin typeface="Times New Roman" panose="02020603050405020304" pitchFamily="18" charset="0"/>
                <a:cs typeface="Times New Roman" panose="02020603050405020304" pitchFamily="18" charset="0"/>
              </a:rPr>
              <a:t>RLC</a:t>
            </a:r>
            <a:r>
              <a:rPr lang="de-DE" sz="2000" dirty="0">
                <a:solidFill>
                  <a:prstClr val="black"/>
                </a:solidFill>
                <a:latin typeface="Times New Roman" panose="02020603050405020304" pitchFamily="18" charset="0"/>
                <a:cs typeface="Times New Roman" panose="02020603050405020304" pitchFamily="18" charset="0"/>
              </a:rPr>
              <a:t>=</a:t>
            </a:r>
            <a:r>
              <a:rPr lang="de-DE" sz="2000" dirty="0" err="1">
                <a:solidFill>
                  <a:prstClr val="black"/>
                </a:solidFill>
                <a:latin typeface="Times New Roman" panose="02020603050405020304" pitchFamily="18" charset="0"/>
                <a:cs typeface="Times New Roman" panose="02020603050405020304" pitchFamily="18" charset="0"/>
              </a:rPr>
              <a:t>R+j</a:t>
            </a:r>
            <a:r>
              <a:rPr lang="el-GR" sz="2000" dirty="0">
                <a:solidFill>
                  <a:prstClr val="black"/>
                </a:solidFill>
                <a:latin typeface="Times New Roman" panose="02020603050405020304" pitchFamily="18" charset="0"/>
                <a:cs typeface="Times New Roman" panose="02020603050405020304" pitchFamily="18" charset="0"/>
              </a:rPr>
              <a:t>ω</a:t>
            </a:r>
            <a:r>
              <a:rPr lang="de-AT" sz="2000" dirty="0">
                <a:solidFill>
                  <a:prstClr val="black"/>
                </a:solidFill>
                <a:latin typeface="Times New Roman" panose="02020603050405020304" pitchFamily="18" charset="0"/>
                <a:cs typeface="Times New Roman" panose="02020603050405020304" pitchFamily="18" charset="0"/>
              </a:rPr>
              <a:t>L</a:t>
            </a:r>
            <a:r>
              <a:rPr lang="de-DE" sz="2000" dirty="0">
                <a:solidFill>
                  <a:prstClr val="black"/>
                </a:solidFill>
                <a:latin typeface="Times New Roman" panose="02020603050405020304" pitchFamily="18" charset="0"/>
                <a:cs typeface="Times New Roman" panose="02020603050405020304" pitchFamily="18" charset="0"/>
              </a:rPr>
              <a:t>-</a:t>
            </a:r>
            <a:r>
              <a:rPr lang="de-DE" sz="2000" dirty="0" err="1">
                <a:solidFill>
                  <a:prstClr val="black"/>
                </a:solidFill>
                <a:latin typeface="Times New Roman" panose="02020603050405020304" pitchFamily="18" charset="0"/>
                <a:cs typeface="Times New Roman" panose="02020603050405020304" pitchFamily="18" charset="0"/>
              </a:rPr>
              <a:t>j</a:t>
            </a:r>
            <a:r>
              <a:rPr lang="de-DE" sz="2000" dirty="0">
                <a:solidFill>
                  <a:prstClr val="black"/>
                </a:solidFill>
                <a:latin typeface="Times New Roman" panose="02020603050405020304" pitchFamily="18" charset="0"/>
                <a:cs typeface="Times New Roman" panose="02020603050405020304" pitchFamily="18" charset="0"/>
              </a:rPr>
              <a:t>(1/</a:t>
            </a:r>
            <a:r>
              <a:rPr lang="el-GR" sz="2000" dirty="0">
                <a:solidFill>
                  <a:prstClr val="black"/>
                </a:solidFill>
                <a:latin typeface="Times New Roman" panose="02020603050405020304" pitchFamily="18" charset="0"/>
                <a:cs typeface="Times New Roman" panose="02020603050405020304" pitchFamily="18" charset="0"/>
              </a:rPr>
              <a:t>ω</a:t>
            </a:r>
            <a:r>
              <a:rPr lang="de-AT" sz="2000" dirty="0">
                <a:solidFill>
                  <a:prstClr val="black"/>
                </a:solidFill>
                <a:latin typeface="Times New Roman" panose="02020603050405020304" pitchFamily="18" charset="0"/>
                <a:cs typeface="Times New Roman" panose="02020603050405020304" pitchFamily="18" charset="0"/>
              </a:rPr>
              <a:t>C), ist also auch etwas ohmsch, im oben genannten („Resonanz-“) Fall wird </a:t>
            </a:r>
            <a:r>
              <a:rPr lang="de-AT" sz="2000" u="sng" dirty="0">
                <a:solidFill>
                  <a:prstClr val="black"/>
                </a:solidFill>
                <a:latin typeface="Times New Roman" panose="02020603050405020304" pitchFamily="18" charset="0"/>
                <a:cs typeface="Times New Roman" panose="02020603050405020304" pitchFamily="18" charset="0"/>
              </a:rPr>
              <a:t>Z</a:t>
            </a:r>
            <a:r>
              <a:rPr lang="de-AT" sz="2000" dirty="0">
                <a:solidFill>
                  <a:prstClr val="black"/>
                </a:solidFill>
                <a:latin typeface="Times New Roman" panose="02020603050405020304" pitchFamily="18" charset="0"/>
                <a:cs typeface="Times New Roman" panose="02020603050405020304" pitchFamily="18" charset="0"/>
              </a:rPr>
              <a:t>=R;</a:t>
            </a:r>
            <a:endParaRPr lang="de-DE" sz="2000" dirty="0"/>
          </a:p>
          <a:p>
            <a:pPr marL="342900" lvl="0" indent="-342900">
              <a:lnSpc>
                <a:spcPct val="90000"/>
              </a:lnSpc>
              <a:spcBef>
                <a:spcPts val="1000"/>
              </a:spcBef>
              <a:buFontTx/>
              <a:buChar char="-"/>
            </a:pPr>
            <a:endParaRPr lang="de-AT" sz="2000" dirty="0">
              <a:solidFill>
                <a:prstClr val="black"/>
              </a:solidFill>
              <a:latin typeface="Times New Roman" panose="02020603050405020304" pitchFamily="18" charset="0"/>
              <a:cs typeface="Times New Roman" panose="02020603050405020304" pitchFamily="18" charset="0"/>
            </a:endParaRPr>
          </a:p>
        </p:txBody>
      </p:sp>
      <p:pic>
        <p:nvPicPr>
          <p:cNvPr id="7" name="Bild 6"/>
          <p:cNvPicPr>
            <a:picLocks noChangeAspect="1"/>
          </p:cNvPicPr>
          <p:nvPr/>
        </p:nvPicPr>
        <p:blipFill>
          <a:blip r:embed="rId2"/>
          <a:stretch>
            <a:fillRect/>
          </a:stretch>
        </p:blipFill>
        <p:spPr>
          <a:xfrm>
            <a:off x="5714999" y="1301447"/>
            <a:ext cx="5589209" cy="5041049"/>
          </a:xfrm>
          <a:prstGeom prst="rect">
            <a:avLst/>
          </a:prstGeom>
        </p:spPr>
      </p:pic>
    </p:spTree>
    <p:extLst>
      <p:ext uri="{BB962C8B-B14F-4D97-AF65-F5344CB8AC3E}">
        <p14:creationId xmlns:p14="http://schemas.microsoft.com/office/powerpoint/2010/main" val="96302519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5791200" y="1145522"/>
            <a:ext cx="5733142" cy="5196974"/>
          </a:xfrm>
          <a:prstGeom prst="rect">
            <a:avLst/>
          </a:prstGeom>
        </p:spPr>
      </p:pic>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2019</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a:t>
            </a:r>
            <a:r>
              <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Transfer Zentrum Weiz</a:t>
            </a: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602343" y="682449"/>
            <a:ext cx="10987314" cy="48037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Allgemeine Impedanzen - Parallelschaltungen</a:t>
            </a:r>
          </a:p>
        </p:txBody>
      </p:sp>
      <p:sp>
        <p:nvSpPr>
          <p:cNvPr id="13" name="Foliennummernplatzhalter 6">
            <a:extLst>
              <a:ext uri="{FF2B5EF4-FFF2-40B4-BE49-F238E27FC236}">
                <a16:creationId xmlns:a16="http://schemas.microsoft.com/office/drawing/2014/main" id="{A2291F72-7D9C-4E17-A37F-4CC620856AC8}"/>
              </a:ext>
            </a:extLst>
          </p:cNvPr>
          <p:cNvSpPr>
            <a:spLocks noGrp="1"/>
          </p:cNvSpPr>
          <p:nvPr>
            <p:ph type="sldNum" sz="quarter" idx="12"/>
          </p:nvPr>
        </p:nvSpPr>
        <p:spPr>
          <a:xfrm>
            <a:off x="8284027" y="6370205"/>
            <a:ext cx="3240315" cy="365125"/>
          </a:xfrm>
        </p:spPr>
        <p:txBody>
          <a:bodyPr/>
          <a:lstStyle/>
          <a:p>
            <a:r>
              <a:rPr lang="de-AT" dirty="0"/>
              <a:t>5. Wechselstromkreise, Folie </a:t>
            </a:r>
            <a:fld id="{7E725991-9698-40AD-BC4D-4702C78B2D3B}" type="slidenum">
              <a:rPr lang="de-AT"/>
              <a:pPr/>
              <a:t>18</a:t>
            </a:fld>
            <a:endParaRPr lang="de-AT" dirty="0"/>
          </a:p>
        </p:txBody>
      </p:sp>
      <p:sp>
        <p:nvSpPr>
          <p:cNvPr id="4" name="Rechteck 3">
            <a:extLst>
              <a:ext uri="{FF2B5EF4-FFF2-40B4-BE49-F238E27FC236}">
                <a16:creationId xmlns:a16="http://schemas.microsoft.com/office/drawing/2014/main" id="{3D54C3FE-1BFA-465E-8A89-99C3CD82713B}"/>
              </a:ext>
            </a:extLst>
          </p:cNvPr>
          <p:cNvSpPr/>
          <p:nvPr/>
        </p:nvSpPr>
        <p:spPr>
          <a:xfrm>
            <a:off x="537029" y="1352371"/>
            <a:ext cx="5186438" cy="4936736"/>
          </a:xfrm>
          <a:prstGeom prst="rect">
            <a:avLst/>
          </a:prstGeom>
        </p:spPr>
        <p:txBody>
          <a:bodyPr wrap="square">
            <a:spAutoFit/>
          </a:bodyPr>
          <a:lstStyle/>
          <a:p>
            <a:pPr lvl="0">
              <a:lnSpc>
                <a:spcPct val="90000"/>
              </a:lnSpc>
              <a:spcBef>
                <a:spcPts val="1000"/>
              </a:spcBef>
            </a:pPr>
            <a:r>
              <a:rPr lang="de-DE" sz="2200" u="sng" dirty="0">
                <a:solidFill>
                  <a:prstClr val="black"/>
                </a:solidFill>
                <a:latin typeface="Times New Roman" panose="02020603050405020304" pitchFamily="18" charset="0"/>
                <a:cs typeface="Times New Roman" panose="02020603050405020304" pitchFamily="18" charset="0"/>
              </a:rPr>
              <a:t>RL- und RC-Parallelschaltung</a:t>
            </a:r>
          </a:p>
          <a:p>
            <a:pPr marL="342900" lvl="0" indent="-342900">
              <a:lnSpc>
                <a:spcPct val="90000"/>
              </a:lnSpc>
              <a:spcBef>
                <a:spcPts val="1000"/>
              </a:spcBef>
              <a:buFontTx/>
              <a:buChar char="-"/>
            </a:pPr>
            <a:r>
              <a:rPr lang="de-AT" sz="2000" dirty="0">
                <a:solidFill>
                  <a:prstClr val="black"/>
                </a:solidFill>
                <a:latin typeface="Times New Roman" panose="02020603050405020304" pitchFamily="18" charset="0"/>
                <a:cs typeface="Times New Roman" panose="02020603050405020304" pitchFamily="18" charset="0"/>
              </a:rPr>
              <a:t>Zur Ermittlung der Gesamtimpedanz bei Parallelschaltungen empfiehlt sich, wie schon bei DC, die Addition der Leitwerte (hier der Schein-Leitwerte), sodann die Umwandlung in Polardarstellung und Inversion;</a:t>
            </a:r>
          </a:p>
          <a:p>
            <a:pPr marL="342900" indent="-342900">
              <a:lnSpc>
                <a:spcPct val="90000"/>
              </a:lnSpc>
              <a:spcBef>
                <a:spcPts val="1000"/>
              </a:spcBef>
              <a:buFontTx/>
              <a:buChar char="-"/>
            </a:pPr>
            <a:r>
              <a:rPr lang="de-AT" sz="2000" dirty="0">
                <a:solidFill>
                  <a:prstClr val="black"/>
                </a:solidFill>
                <a:latin typeface="Times New Roman" panose="02020603050405020304" pitchFamily="18" charset="0"/>
                <a:cs typeface="Times New Roman" panose="02020603050405020304" pitchFamily="18" charset="0"/>
              </a:rPr>
              <a:t>Bei Parallelschaltungen ist die Spannung die gemeinsame Größe, nun sind es die Ströme, die differieren, ohmsche Ströme sind in Phase mit der Spannung, induktive Ströme sind 90° nacheilend, kapazitive 90° voreilend;</a:t>
            </a:r>
          </a:p>
          <a:p>
            <a:pPr marL="342900" indent="-342900">
              <a:lnSpc>
                <a:spcPct val="90000"/>
              </a:lnSpc>
              <a:spcBef>
                <a:spcPts val="1000"/>
              </a:spcBef>
              <a:buFontTx/>
              <a:buChar char="-"/>
            </a:pPr>
            <a:r>
              <a:rPr lang="de-AT" sz="2000" dirty="0">
                <a:solidFill>
                  <a:prstClr val="black"/>
                </a:solidFill>
                <a:latin typeface="Times New Roman" panose="02020603050405020304" pitchFamily="18" charset="0"/>
                <a:cs typeface="Times New Roman" panose="02020603050405020304" pitchFamily="18" charset="0"/>
              </a:rPr>
              <a:t>Ist die Spannung an der Parallelschaltung gegeben, so können die einzelnen Ströme direkt ermittelt und zum Gesamtstrom summiert werden;</a:t>
            </a:r>
            <a:endParaRPr lang="de-DE" sz="2000" dirty="0"/>
          </a:p>
        </p:txBody>
      </p:sp>
    </p:spTree>
    <p:extLst>
      <p:ext uri="{BB962C8B-B14F-4D97-AF65-F5344CB8AC3E}">
        <p14:creationId xmlns:p14="http://schemas.microsoft.com/office/powerpoint/2010/main" val="189980000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5613401" y="1107927"/>
            <a:ext cx="5910942" cy="5255351"/>
          </a:xfrm>
          <a:prstGeom prst="rect">
            <a:avLst/>
          </a:prstGeom>
        </p:spPr>
      </p:pic>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2019</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a:t>
            </a:r>
            <a:r>
              <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Transfer Zentrum Weiz</a:t>
            </a: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602343" y="682449"/>
            <a:ext cx="10987314" cy="48037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Allgemeine Impedanzen - Parallelschaltungen</a:t>
            </a:r>
          </a:p>
        </p:txBody>
      </p:sp>
      <p:sp>
        <p:nvSpPr>
          <p:cNvPr id="13" name="Foliennummernplatzhalter 6">
            <a:extLst>
              <a:ext uri="{FF2B5EF4-FFF2-40B4-BE49-F238E27FC236}">
                <a16:creationId xmlns:a16="http://schemas.microsoft.com/office/drawing/2014/main" id="{A2291F72-7D9C-4E17-A37F-4CC620856AC8}"/>
              </a:ext>
            </a:extLst>
          </p:cNvPr>
          <p:cNvSpPr>
            <a:spLocks noGrp="1"/>
          </p:cNvSpPr>
          <p:nvPr>
            <p:ph type="sldNum" sz="quarter" idx="12"/>
          </p:nvPr>
        </p:nvSpPr>
        <p:spPr>
          <a:xfrm>
            <a:off x="8284027" y="6370205"/>
            <a:ext cx="3240315" cy="365125"/>
          </a:xfrm>
        </p:spPr>
        <p:txBody>
          <a:bodyPr/>
          <a:lstStyle/>
          <a:p>
            <a:r>
              <a:rPr lang="de-AT" dirty="0"/>
              <a:t>5. Wechselstromkreise, Folie </a:t>
            </a:r>
            <a:fld id="{7E725991-9698-40AD-BC4D-4702C78B2D3B}" type="slidenum">
              <a:rPr lang="de-AT"/>
              <a:pPr/>
              <a:t>19</a:t>
            </a:fld>
            <a:endParaRPr lang="de-AT" dirty="0"/>
          </a:p>
        </p:txBody>
      </p:sp>
      <p:sp>
        <p:nvSpPr>
          <p:cNvPr id="4" name="Rechteck 3">
            <a:extLst>
              <a:ext uri="{FF2B5EF4-FFF2-40B4-BE49-F238E27FC236}">
                <a16:creationId xmlns:a16="http://schemas.microsoft.com/office/drawing/2014/main" id="{3D54C3FE-1BFA-465E-8A89-99C3CD82713B}"/>
              </a:ext>
            </a:extLst>
          </p:cNvPr>
          <p:cNvSpPr/>
          <p:nvPr/>
        </p:nvSpPr>
        <p:spPr>
          <a:xfrm>
            <a:off x="537029" y="1352371"/>
            <a:ext cx="5186438" cy="4808496"/>
          </a:xfrm>
          <a:prstGeom prst="rect">
            <a:avLst/>
          </a:prstGeom>
        </p:spPr>
        <p:txBody>
          <a:bodyPr wrap="square">
            <a:spAutoFit/>
          </a:bodyPr>
          <a:lstStyle/>
          <a:p>
            <a:pPr lvl="0">
              <a:lnSpc>
                <a:spcPct val="90000"/>
              </a:lnSpc>
              <a:spcBef>
                <a:spcPts val="1000"/>
              </a:spcBef>
            </a:pPr>
            <a:r>
              <a:rPr lang="de-DE" sz="2200" u="sng" dirty="0">
                <a:solidFill>
                  <a:prstClr val="black"/>
                </a:solidFill>
                <a:latin typeface="Times New Roman" panose="02020603050405020304" pitchFamily="18" charset="0"/>
                <a:cs typeface="Times New Roman" panose="02020603050405020304" pitchFamily="18" charset="0"/>
              </a:rPr>
              <a:t>LC- und RLC-Parallelschaltung</a:t>
            </a:r>
          </a:p>
          <a:p>
            <a:pPr marL="342900" lvl="0" indent="-342900">
              <a:lnSpc>
                <a:spcPct val="90000"/>
              </a:lnSpc>
              <a:spcBef>
                <a:spcPts val="1000"/>
              </a:spcBef>
              <a:buFontTx/>
              <a:buChar char="-"/>
            </a:pPr>
            <a:r>
              <a:rPr lang="de-DE" sz="2000" dirty="0">
                <a:solidFill>
                  <a:prstClr val="black"/>
                </a:solidFill>
                <a:latin typeface="Times New Roman" panose="02020603050405020304" pitchFamily="18" charset="0"/>
                <a:cs typeface="Times New Roman" panose="02020603050405020304" pitchFamily="18" charset="0"/>
              </a:rPr>
              <a:t>Betrachtet man die Leitwert-Formel </a:t>
            </a:r>
            <a:r>
              <a:rPr lang="de-DE" sz="2000" u="sng" dirty="0">
                <a:solidFill>
                  <a:prstClr val="black"/>
                </a:solidFill>
                <a:latin typeface="Times New Roman" panose="02020603050405020304" pitchFamily="18" charset="0"/>
                <a:cs typeface="Times New Roman" panose="02020603050405020304" pitchFamily="18" charset="0"/>
              </a:rPr>
              <a:t>Y</a:t>
            </a:r>
            <a:r>
              <a:rPr lang="de-DE" sz="2000" baseline="-25000" dirty="0">
                <a:solidFill>
                  <a:prstClr val="black"/>
                </a:solidFill>
                <a:latin typeface="Times New Roman" panose="02020603050405020304" pitchFamily="18" charset="0"/>
                <a:cs typeface="Times New Roman" panose="02020603050405020304" pitchFamily="18" charset="0"/>
              </a:rPr>
              <a:t>LC</a:t>
            </a:r>
            <a:r>
              <a:rPr lang="de-DE" sz="2000" dirty="0">
                <a:solidFill>
                  <a:prstClr val="black"/>
                </a:solidFill>
                <a:latin typeface="Times New Roman" panose="02020603050405020304" pitchFamily="18" charset="0"/>
                <a:cs typeface="Times New Roman" panose="02020603050405020304" pitchFamily="18" charset="0"/>
              </a:rPr>
              <a:t>=1/(</a:t>
            </a:r>
            <a:r>
              <a:rPr lang="de-DE" sz="2000" dirty="0" err="1">
                <a:solidFill>
                  <a:prstClr val="black"/>
                </a:solidFill>
                <a:latin typeface="Times New Roman" panose="02020603050405020304" pitchFamily="18" charset="0"/>
                <a:cs typeface="Times New Roman" panose="02020603050405020304" pitchFamily="18" charset="0"/>
              </a:rPr>
              <a:t>j</a:t>
            </a:r>
            <a:r>
              <a:rPr lang="el-GR" sz="2000" dirty="0">
                <a:solidFill>
                  <a:prstClr val="black"/>
                </a:solidFill>
                <a:latin typeface="Times New Roman" panose="02020603050405020304" pitchFamily="18" charset="0"/>
                <a:cs typeface="Times New Roman" panose="02020603050405020304" pitchFamily="18" charset="0"/>
              </a:rPr>
              <a:t>ω</a:t>
            </a:r>
            <a:r>
              <a:rPr lang="de-AT" sz="2000" dirty="0">
                <a:solidFill>
                  <a:prstClr val="black"/>
                </a:solidFill>
                <a:latin typeface="Times New Roman" panose="02020603050405020304" pitchFamily="18" charset="0"/>
                <a:cs typeface="Times New Roman" panose="02020603050405020304" pitchFamily="18" charset="0"/>
              </a:rPr>
              <a:t>L)+</a:t>
            </a:r>
            <a:r>
              <a:rPr lang="de-DE" sz="2000" dirty="0" err="1">
                <a:solidFill>
                  <a:prstClr val="black"/>
                </a:solidFill>
                <a:latin typeface="Times New Roman" panose="02020603050405020304" pitchFamily="18" charset="0"/>
                <a:cs typeface="Times New Roman" panose="02020603050405020304" pitchFamily="18" charset="0"/>
              </a:rPr>
              <a:t>j</a:t>
            </a:r>
            <a:r>
              <a:rPr lang="el-GR" sz="2000" dirty="0">
                <a:solidFill>
                  <a:prstClr val="black"/>
                </a:solidFill>
                <a:latin typeface="Times New Roman" panose="02020603050405020304" pitchFamily="18" charset="0"/>
                <a:cs typeface="Times New Roman" panose="02020603050405020304" pitchFamily="18" charset="0"/>
              </a:rPr>
              <a:t>ω</a:t>
            </a:r>
            <a:r>
              <a:rPr lang="de-AT" sz="2000" dirty="0">
                <a:solidFill>
                  <a:prstClr val="black"/>
                </a:solidFill>
                <a:latin typeface="Times New Roman" panose="02020603050405020304" pitchFamily="18" charset="0"/>
                <a:cs typeface="Times New Roman" panose="02020603050405020304" pitchFamily="18" charset="0"/>
              </a:rPr>
              <a:t>C, so ist zu erkennen, dass für </a:t>
            </a:r>
            <a:r>
              <a:rPr lang="de-DE" sz="2000" dirty="0">
                <a:solidFill>
                  <a:prstClr val="black"/>
                </a:solidFill>
                <a:latin typeface="Times New Roman" panose="02020603050405020304" pitchFamily="18" charset="0"/>
                <a:cs typeface="Times New Roman" panose="02020603050405020304" pitchFamily="18" charset="0"/>
              </a:rPr>
              <a:t>1/(</a:t>
            </a:r>
            <a:r>
              <a:rPr lang="el-GR" sz="2000" dirty="0">
                <a:solidFill>
                  <a:prstClr val="black"/>
                </a:solidFill>
                <a:latin typeface="Times New Roman" panose="02020603050405020304" pitchFamily="18" charset="0"/>
                <a:cs typeface="Times New Roman" panose="02020603050405020304" pitchFamily="18" charset="0"/>
              </a:rPr>
              <a:t>ω</a:t>
            </a:r>
            <a:r>
              <a:rPr lang="de-AT" sz="2000" dirty="0">
                <a:solidFill>
                  <a:prstClr val="black"/>
                </a:solidFill>
                <a:latin typeface="Times New Roman" panose="02020603050405020304" pitchFamily="18" charset="0"/>
                <a:cs typeface="Times New Roman" panose="02020603050405020304" pitchFamily="18" charset="0"/>
              </a:rPr>
              <a:t>L)=</a:t>
            </a:r>
            <a:r>
              <a:rPr lang="el-GR" sz="2000" dirty="0">
                <a:solidFill>
                  <a:prstClr val="black"/>
                </a:solidFill>
                <a:latin typeface="Times New Roman" panose="02020603050405020304" pitchFamily="18" charset="0"/>
                <a:cs typeface="Times New Roman" panose="02020603050405020304" pitchFamily="18" charset="0"/>
              </a:rPr>
              <a:t>ω</a:t>
            </a:r>
            <a:r>
              <a:rPr lang="de-AT" sz="2000" dirty="0">
                <a:solidFill>
                  <a:prstClr val="black"/>
                </a:solidFill>
                <a:latin typeface="Times New Roman" panose="02020603050405020304" pitchFamily="18" charset="0"/>
                <a:cs typeface="Times New Roman" panose="02020603050405020304" pitchFamily="18" charset="0"/>
              </a:rPr>
              <a:t>C der Leitwert gleich Null, damit der Widerstand unendlich hoch ist </a:t>
            </a:r>
            <a:r>
              <a:rPr lang="mr-IN" sz="2000" dirty="0">
                <a:solidFill>
                  <a:prstClr val="black"/>
                </a:solidFill>
                <a:latin typeface="Times New Roman" panose="02020603050405020304" pitchFamily="18" charset="0"/>
                <a:cs typeface="Times New Roman" panose="02020603050405020304" pitchFamily="18" charset="0"/>
              </a:rPr>
              <a:t>–</a:t>
            </a:r>
            <a:r>
              <a:rPr lang="de-AT" sz="2000" dirty="0">
                <a:solidFill>
                  <a:prstClr val="black"/>
                </a:solidFill>
                <a:latin typeface="Times New Roman" panose="02020603050405020304" pitchFamily="18" charset="0"/>
                <a:cs typeface="Times New Roman" panose="02020603050405020304" pitchFamily="18" charset="0"/>
              </a:rPr>
              <a:t> die LC-Parallelschaltung wäre in diesem Fall eine Sperre, über diese Schaltung könnte kein äußerer Strom fließen;</a:t>
            </a:r>
          </a:p>
          <a:p>
            <a:pPr marL="342900" indent="-342900">
              <a:lnSpc>
                <a:spcPct val="90000"/>
              </a:lnSpc>
              <a:spcBef>
                <a:spcPts val="1000"/>
              </a:spcBef>
              <a:buFontTx/>
              <a:buChar char="-"/>
            </a:pPr>
            <a:r>
              <a:rPr lang="de-AT" sz="2000" dirty="0">
                <a:solidFill>
                  <a:prstClr val="black"/>
                </a:solidFill>
                <a:latin typeface="Times New Roman" panose="02020603050405020304" pitchFamily="18" charset="0"/>
                <a:cs typeface="Times New Roman" panose="02020603050405020304" pitchFamily="18" charset="0"/>
              </a:rPr>
              <a:t>Neben dem unvermeidlichen Spulen-Serienwiderstand R</a:t>
            </a:r>
            <a:r>
              <a:rPr lang="de-AT" sz="2000" baseline="-25000" dirty="0">
                <a:solidFill>
                  <a:prstClr val="black"/>
                </a:solidFill>
                <a:latin typeface="Times New Roman" panose="02020603050405020304" pitchFamily="18" charset="0"/>
                <a:cs typeface="Times New Roman" panose="02020603050405020304" pitchFamily="18" charset="0"/>
              </a:rPr>
              <a:t>L</a:t>
            </a:r>
            <a:r>
              <a:rPr lang="de-AT" sz="2000" dirty="0">
                <a:solidFill>
                  <a:prstClr val="black"/>
                </a:solidFill>
                <a:latin typeface="Times New Roman" panose="02020603050405020304" pitchFamily="18" charset="0"/>
                <a:cs typeface="Times New Roman" panose="02020603050405020304" pitchFamily="18" charset="0"/>
              </a:rPr>
              <a:t> , der jedoch das oben genannte Verhalten nicht beeinflusst, haben Kapazitäten aber typischerweise einen Parallelwiderstand R</a:t>
            </a:r>
            <a:r>
              <a:rPr lang="de-AT" sz="2000" baseline="-25000" dirty="0">
                <a:solidFill>
                  <a:prstClr val="black"/>
                </a:solidFill>
                <a:latin typeface="Times New Roman" panose="02020603050405020304" pitchFamily="18" charset="0"/>
                <a:cs typeface="Times New Roman" panose="02020603050405020304" pitchFamily="18" charset="0"/>
              </a:rPr>
              <a:t>C</a:t>
            </a:r>
            <a:r>
              <a:rPr lang="de-AT" sz="2000" dirty="0">
                <a:solidFill>
                  <a:prstClr val="black"/>
                </a:solidFill>
                <a:latin typeface="Times New Roman" panose="02020603050405020304" pitchFamily="18" charset="0"/>
                <a:cs typeface="Times New Roman" panose="02020603050405020304" pitchFamily="18" charset="0"/>
              </a:rPr>
              <a:t>, damit, oder bei Parallelschalten eines R erweitert sich die </a:t>
            </a:r>
            <a:r>
              <a:rPr lang="de-AT" sz="2000" dirty="0" err="1">
                <a:solidFill>
                  <a:prstClr val="black"/>
                </a:solidFill>
                <a:latin typeface="Times New Roman" panose="02020603050405020304" pitchFamily="18" charset="0"/>
                <a:cs typeface="Times New Roman" panose="02020603050405020304" pitchFamily="18" charset="0"/>
              </a:rPr>
              <a:t>Admittanz</a:t>
            </a:r>
            <a:r>
              <a:rPr lang="de-AT" sz="2000" dirty="0">
                <a:solidFill>
                  <a:prstClr val="black"/>
                </a:solidFill>
                <a:latin typeface="Times New Roman" panose="02020603050405020304" pitchFamily="18" charset="0"/>
                <a:cs typeface="Times New Roman" panose="02020603050405020304" pitchFamily="18" charset="0"/>
              </a:rPr>
              <a:t> auf den Ausdruck </a:t>
            </a:r>
            <a:r>
              <a:rPr lang="de-DE" sz="2000" dirty="0">
                <a:solidFill>
                  <a:prstClr val="black"/>
                </a:solidFill>
                <a:latin typeface="Times New Roman" panose="02020603050405020304" pitchFamily="18" charset="0"/>
                <a:cs typeface="Times New Roman" panose="02020603050405020304" pitchFamily="18" charset="0"/>
              </a:rPr>
              <a:t>Y</a:t>
            </a:r>
            <a:r>
              <a:rPr lang="de-DE" sz="2000" baseline="-25000" dirty="0">
                <a:solidFill>
                  <a:prstClr val="black"/>
                </a:solidFill>
                <a:latin typeface="Times New Roman" panose="02020603050405020304" pitchFamily="18" charset="0"/>
                <a:cs typeface="Times New Roman" panose="02020603050405020304" pitchFamily="18" charset="0"/>
              </a:rPr>
              <a:t>RLC</a:t>
            </a:r>
            <a:r>
              <a:rPr lang="de-DE" sz="2000" dirty="0">
                <a:solidFill>
                  <a:prstClr val="black"/>
                </a:solidFill>
                <a:latin typeface="Times New Roman" panose="02020603050405020304" pitchFamily="18" charset="0"/>
                <a:cs typeface="Times New Roman" panose="02020603050405020304" pitchFamily="18" charset="0"/>
              </a:rPr>
              <a:t>=1/R-</a:t>
            </a:r>
            <a:r>
              <a:rPr lang="de-DE" sz="2000" dirty="0" err="1">
                <a:solidFill>
                  <a:prstClr val="black"/>
                </a:solidFill>
                <a:latin typeface="Times New Roman" panose="02020603050405020304" pitchFamily="18" charset="0"/>
                <a:cs typeface="Times New Roman" panose="02020603050405020304" pitchFamily="18" charset="0"/>
              </a:rPr>
              <a:t>j</a:t>
            </a:r>
            <a:r>
              <a:rPr lang="de-DE" sz="2000" dirty="0">
                <a:solidFill>
                  <a:prstClr val="black"/>
                </a:solidFill>
                <a:latin typeface="Times New Roman" panose="02020603050405020304" pitchFamily="18" charset="0"/>
                <a:cs typeface="Times New Roman" panose="02020603050405020304" pitchFamily="18" charset="0"/>
              </a:rPr>
              <a:t>(1/</a:t>
            </a:r>
            <a:r>
              <a:rPr lang="el-GR" sz="2000" dirty="0">
                <a:solidFill>
                  <a:prstClr val="black"/>
                </a:solidFill>
                <a:latin typeface="Times New Roman" panose="02020603050405020304" pitchFamily="18" charset="0"/>
                <a:cs typeface="Times New Roman" panose="02020603050405020304" pitchFamily="18" charset="0"/>
              </a:rPr>
              <a:t>ω</a:t>
            </a:r>
            <a:r>
              <a:rPr lang="de-AT" sz="2000" dirty="0">
                <a:solidFill>
                  <a:prstClr val="black"/>
                </a:solidFill>
                <a:latin typeface="Times New Roman" panose="02020603050405020304" pitchFamily="18" charset="0"/>
                <a:cs typeface="Times New Roman" panose="02020603050405020304" pitchFamily="18" charset="0"/>
              </a:rPr>
              <a:t>L)</a:t>
            </a:r>
            <a:r>
              <a:rPr lang="de-DE" sz="2000" dirty="0">
                <a:solidFill>
                  <a:prstClr val="black"/>
                </a:solidFill>
                <a:latin typeface="Times New Roman" panose="02020603050405020304" pitchFamily="18" charset="0"/>
                <a:cs typeface="Times New Roman" panose="02020603050405020304" pitchFamily="18" charset="0"/>
              </a:rPr>
              <a:t>+</a:t>
            </a:r>
            <a:r>
              <a:rPr lang="de-DE" sz="2000" dirty="0" err="1">
                <a:solidFill>
                  <a:prstClr val="black"/>
                </a:solidFill>
                <a:latin typeface="Times New Roman" panose="02020603050405020304" pitchFamily="18" charset="0"/>
                <a:cs typeface="Times New Roman" panose="02020603050405020304" pitchFamily="18" charset="0"/>
              </a:rPr>
              <a:t>j</a:t>
            </a:r>
            <a:r>
              <a:rPr lang="el-GR" sz="2000" dirty="0">
                <a:solidFill>
                  <a:prstClr val="black"/>
                </a:solidFill>
                <a:latin typeface="Times New Roman" panose="02020603050405020304" pitchFamily="18" charset="0"/>
                <a:cs typeface="Times New Roman" panose="02020603050405020304" pitchFamily="18" charset="0"/>
              </a:rPr>
              <a:t>ω</a:t>
            </a:r>
            <a:r>
              <a:rPr lang="de-AT" sz="2000" dirty="0">
                <a:solidFill>
                  <a:prstClr val="black"/>
                </a:solidFill>
                <a:latin typeface="Times New Roman" panose="02020603050405020304" pitchFamily="18" charset="0"/>
                <a:cs typeface="Times New Roman" panose="02020603050405020304" pitchFamily="18" charset="0"/>
              </a:rPr>
              <a:t>C, ist also auch teils ohmsch;</a:t>
            </a:r>
            <a:endParaRPr lang="de-DE" sz="2000" dirty="0"/>
          </a:p>
        </p:txBody>
      </p:sp>
    </p:spTree>
    <p:extLst>
      <p:ext uri="{BB962C8B-B14F-4D97-AF65-F5344CB8AC3E}">
        <p14:creationId xmlns:p14="http://schemas.microsoft.com/office/powerpoint/2010/main" val="36411008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37029" y="1332444"/>
            <a:ext cx="7013698" cy="5010052"/>
          </a:xfrm>
        </p:spPr>
        <p:txBody>
          <a:bodyPr>
            <a:noAutofit/>
          </a:bodyPr>
          <a:lstStyle/>
          <a:p>
            <a:pPr marL="342900" indent="-342900" algn="l">
              <a:buFontTx/>
              <a:buChar char="-"/>
            </a:pPr>
            <a:r>
              <a:rPr lang="de-AT" sz="2000" dirty="0">
                <a:latin typeface="Times New Roman" panose="02020603050405020304" pitchFamily="18" charset="0"/>
                <a:cs typeface="Times New Roman" panose="02020603050405020304" pitchFamily="18" charset="0"/>
              </a:rPr>
              <a:t>Die elektrischen Größen können im Zeitverlauf verschiedene Werte annehmen (z.B. der Strom i</a:t>
            </a:r>
            <a:r>
              <a:rPr lang="de-AT" sz="2000" baseline="-25000" dirty="0">
                <a:latin typeface="Times New Roman" panose="02020603050405020304" pitchFamily="18" charset="0"/>
                <a:cs typeface="Times New Roman" panose="02020603050405020304" pitchFamily="18" charset="0"/>
              </a:rPr>
              <a:t>2</a:t>
            </a:r>
            <a:r>
              <a:rPr lang="de-AT" sz="2000" dirty="0">
                <a:latin typeface="Times New Roman" panose="02020603050405020304" pitchFamily="18" charset="0"/>
                <a:cs typeface="Times New Roman" panose="02020603050405020304" pitchFamily="18" charset="0"/>
              </a:rPr>
              <a:t> und die Spannung u</a:t>
            </a:r>
            <a:r>
              <a:rPr lang="de-AT" sz="2000" baseline="-25000" dirty="0">
                <a:latin typeface="Times New Roman" panose="02020603050405020304" pitchFamily="18" charset="0"/>
                <a:cs typeface="Times New Roman" panose="02020603050405020304" pitchFamily="18" charset="0"/>
              </a:rPr>
              <a:t>5</a:t>
            </a:r>
            <a:r>
              <a:rPr lang="de-AT" sz="2000" dirty="0">
                <a:latin typeface="Times New Roman" panose="02020603050405020304" pitchFamily="18" charset="0"/>
                <a:cs typeface="Times New Roman" panose="02020603050405020304" pitchFamily="18" charset="0"/>
              </a:rPr>
              <a:t>);</a:t>
            </a:r>
            <a:br>
              <a:rPr lang="de-AT" sz="2000" dirty="0">
                <a:latin typeface="Times New Roman" panose="02020603050405020304" pitchFamily="18" charset="0"/>
                <a:cs typeface="Times New Roman" panose="02020603050405020304" pitchFamily="18" charset="0"/>
              </a:rPr>
            </a:br>
            <a:r>
              <a:rPr lang="de-AT" sz="2000" dirty="0">
                <a:latin typeface="Times New Roman" panose="02020603050405020304" pitchFamily="18" charset="0"/>
                <a:cs typeface="Times New Roman" panose="02020603050405020304" pitchFamily="18" charset="0"/>
              </a:rPr>
              <a:t>Allgemein nennt man Größen, die nur eine Polarität haben Gleich-, solche mit Mittelwert Null Wechsel-, die übrigen Mischgrößen (-ströme, -spannungen);</a:t>
            </a:r>
          </a:p>
          <a:p>
            <a:pPr marL="342900" indent="-342900" algn="l">
              <a:buFontTx/>
              <a:buChar char="-"/>
            </a:pPr>
            <a:r>
              <a:rPr lang="de-AT" sz="2000" dirty="0">
                <a:latin typeface="Times New Roman" panose="02020603050405020304" pitchFamily="18" charset="0"/>
                <a:cs typeface="Times New Roman" panose="02020603050405020304" pitchFamily="18" charset="0"/>
              </a:rPr>
              <a:t>Für die theoretische Behandlung, aber auch in der Praxis sind der ideale Gleichstrom (bzw. die -spannung) und der ideale Wechselstrom (bzw. die -spannung) von besonderer Bedeutung;</a:t>
            </a:r>
            <a:br>
              <a:rPr lang="de-AT" sz="2200" dirty="0">
                <a:latin typeface="Times New Roman" panose="02020603050405020304" pitchFamily="18" charset="0"/>
                <a:cs typeface="Times New Roman" panose="02020603050405020304" pitchFamily="18" charset="0"/>
              </a:rPr>
            </a:br>
            <a:endParaRPr lang="de-AT" sz="800" dirty="0">
              <a:latin typeface="Times New Roman" panose="02020603050405020304" pitchFamily="18" charset="0"/>
              <a:cs typeface="Times New Roman" panose="02020603050405020304" pitchFamily="18" charset="0"/>
            </a:endParaRPr>
          </a:p>
          <a:p>
            <a:pPr marL="342900" indent="-342900" algn="l">
              <a:buFont typeface="Symbol" panose="05050102010706020507" pitchFamily="18" charset="2"/>
              <a:buChar char="Þ"/>
            </a:pPr>
            <a:r>
              <a:rPr lang="de-AT" sz="2000" dirty="0">
                <a:latin typeface="Times New Roman" panose="02020603050405020304" pitchFamily="18" charset="0"/>
                <a:cs typeface="Times New Roman" panose="02020603050405020304" pitchFamily="18" charset="0"/>
              </a:rPr>
              <a:t>Eine ideale Gleichgröße hat stets den selben Wert;</a:t>
            </a:r>
            <a:br>
              <a:rPr lang="de-AT" sz="2200" dirty="0">
                <a:latin typeface="Times New Roman" panose="02020603050405020304" pitchFamily="18" charset="0"/>
                <a:cs typeface="Times New Roman" panose="02020603050405020304" pitchFamily="18" charset="0"/>
              </a:rPr>
            </a:br>
            <a:br>
              <a:rPr lang="de-AT" sz="400" dirty="0">
                <a:latin typeface="Times New Roman" panose="02020603050405020304" pitchFamily="18" charset="0"/>
                <a:cs typeface="Times New Roman" panose="02020603050405020304" pitchFamily="18" charset="0"/>
              </a:rPr>
            </a:br>
            <a:r>
              <a:rPr lang="de-AT" sz="1800" dirty="0">
                <a:latin typeface="Times New Roman" panose="02020603050405020304" pitchFamily="18" charset="0"/>
                <a:cs typeface="Times New Roman" panose="02020603050405020304" pitchFamily="18" charset="0"/>
              </a:rPr>
              <a:t>z.B. hier die positive (ideale) Gleichspannung U</a:t>
            </a:r>
            <a:r>
              <a:rPr lang="de-AT" sz="1800" baseline="-25000" dirty="0">
                <a:latin typeface="Times New Roman" panose="02020603050405020304" pitchFamily="18" charset="0"/>
                <a:cs typeface="Times New Roman" panose="02020603050405020304" pitchFamily="18" charset="0"/>
              </a:rPr>
              <a:t>1</a:t>
            </a:r>
            <a:r>
              <a:rPr lang="de-AT" sz="1800" dirty="0">
                <a:latin typeface="Times New Roman" panose="02020603050405020304" pitchFamily="18" charset="0"/>
                <a:cs typeface="Times New Roman" panose="02020603050405020304" pitchFamily="18" charset="0"/>
              </a:rPr>
              <a:t> und der negative (ideale) Gleichstrom I</a:t>
            </a:r>
            <a:r>
              <a:rPr lang="de-AT" sz="1800" baseline="-25000" dirty="0">
                <a:latin typeface="Times New Roman" panose="02020603050405020304" pitchFamily="18" charset="0"/>
                <a:cs typeface="Times New Roman" panose="02020603050405020304" pitchFamily="18" charset="0"/>
              </a:rPr>
              <a:t>6</a:t>
            </a:r>
            <a:r>
              <a:rPr lang="de-AT" sz="1800" dirty="0">
                <a:latin typeface="Times New Roman" panose="02020603050405020304" pitchFamily="18" charset="0"/>
                <a:cs typeface="Times New Roman" panose="02020603050405020304" pitchFamily="18" charset="0"/>
              </a:rPr>
              <a:t>;</a:t>
            </a:r>
            <a:endParaRPr lang="de-AT" sz="2200" dirty="0">
              <a:latin typeface="Times New Roman" panose="02020603050405020304" pitchFamily="18" charset="0"/>
              <a:cs typeface="Times New Roman" panose="02020603050405020304" pitchFamily="18" charset="0"/>
            </a:endParaRPr>
          </a:p>
          <a:p>
            <a:pPr marL="342900" indent="-342900" algn="l">
              <a:buFont typeface="Symbol" panose="05050102010706020507" pitchFamily="18" charset="2"/>
              <a:buChar char="Þ"/>
            </a:pPr>
            <a:r>
              <a:rPr lang="de-AT" sz="2000" dirty="0">
                <a:latin typeface="Times New Roman" panose="02020603050405020304" pitchFamily="18" charset="0"/>
                <a:cs typeface="Times New Roman" panose="02020603050405020304" pitchFamily="18" charset="0"/>
              </a:rPr>
              <a:t>Eine ideale Wechselgröße hat einen Sinusverlauf mit konstanter Frequenz und Amplitude;</a:t>
            </a:r>
            <a:br>
              <a:rPr lang="de-AT" sz="2200" dirty="0">
                <a:latin typeface="Times New Roman" panose="02020603050405020304" pitchFamily="18" charset="0"/>
                <a:cs typeface="Times New Roman" panose="02020603050405020304" pitchFamily="18" charset="0"/>
              </a:rPr>
            </a:br>
            <a:br>
              <a:rPr lang="de-AT" sz="400" dirty="0">
                <a:latin typeface="Times New Roman" panose="02020603050405020304" pitchFamily="18" charset="0"/>
                <a:cs typeface="Times New Roman" panose="02020603050405020304" pitchFamily="18" charset="0"/>
              </a:rPr>
            </a:br>
            <a:r>
              <a:rPr lang="de-AT" sz="1800" dirty="0">
                <a:latin typeface="Times New Roman" panose="02020603050405020304" pitchFamily="18" charset="0"/>
                <a:cs typeface="Times New Roman" panose="02020603050405020304" pitchFamily="18" charset="0"/>
              </a:rPr>
              <a:t>z.B. hier die (ideale) Wechselspannung U</a:t>
            </a:r>
            <a:r>
              <a:rPr lang="de-AT" sz="1800" baseline="-25000" dirty="0">
                <a:latin typeface="Times New Roman" panose="02020603050405020304" pitchFamily="18" charset="0"/>
                <a:cs typeface="Times New Roman" panose="02020603050405020304" pitchFamily="18" charset="0"/>
              </a:rPr>
              <a:t>4</a:t>
            </a:r>
            <a:r>
              <a:rPr lang="de-AT" sz="1800" dirty="0">
                <a:latin typeface="Times New Roman" panose="02020603050405020304" pitchFamily="18" charset="0"/>
                <a:cs typeface="Times New Roman" panose="02020603050405020304" pitchFamily="18" charset="0"/>
              </a:rPr>
              <a:t> mit großer Amplitude und großer Frequenz, und der negative (ideale) Wechselstrom I</a:t>
            </a:r>
            <a:r>
              <a:rPr lang="de-AT" sz="1800" baseline="-25000" dirty="0">
                <a:latin typeface="Times New Roman" panose="02020603050405020304" pitchFamily="18" charset="0"/>
                <a:cs typeface="Times New Roman" panose="02020603050405020304" pitchFamily="18" charset="0"/>
              </a:rPr>
              <a:t>3</a:t>
            </a:r>
            <a:r>
              <a:rPr lang="de-AT" sz="1800" dirty="0">
                <a:latin typeface="Times New Roman" panose="02020603050405020304" pitchFamily="18" charset="0"/>
                <a:cs typeface="Times New Roman" panose="02020603050405020304" pitchFamily="18" charset="0"/>
              </a:rPr>
              <a:t> mit kleineren Werten von Amplitude und Frequenz;</a:t>
            </a:r>
          </a:p>
          <a:p>
            <a:pPr marL="342900" indent="-342900" algn="l">
              <a:buFont typeface="Symbol" panose="05050102010706020507" pitchFamily="18" charset="2"/>
              <a:buChar char="Þ"/>
            </a:pPr>
            <a:endParaRPr lang="de-AT" sz="2200" dirty="0">
              <a:latin typeface="Times New Roman" panose="02020603050405020304" pitchFamily="18" charset="0"/>
              <a:cs typeface="Times New Roman" panose="02020603050405020304" pitchFamily="18" charset="0"/>
            </a:endParaRPr>
          </a:p>
          <a:p>
            <a:pPr algn="l"/>
            <a:endParaRPr lang="de-AT" sz="2200" dirty="0">
              <a:latin typeface="Times New Roman" panose="02020603050405020304" pitchFamily="18" charset="0"/>
              <a:cs typeface="Times New Roman" panose="02020603050405020304" pitchFamily="18" charset="0"/>
            </a:endParaRPr>
          </a:p>
          <a:p>
            <a:pPr algn="l"/>
            <a:br>
              <a:rPr lang="de-AT" sz="2200" dirty="0">
                <a:latin typeface="Times New Roman" panose="02020603050405020304" pitchFamily="18" charset="0"/>
                <a:cs typeface="Times New Roman" panose="02020603050405020304" pitchFamily="18" charset="0"/>
              </a:rPr>
            </a:br>
            <a:endParaRPr lang="de-AT" dirty="0">
              <a:latin typeface="Times New Roman" panose="02020603050405020304" pitchFamily="18" charset="0"/>
              <a:cs typeface="Times New Roman" panose="02020603050405020304" pitchFamily="18" charset="0"/>
            </a:endParaRPr>
          </a:p>
          <a:p>
            <a:pPr algn="l"/>
            <a:r>
              <a:rPr lang="de-AT" dirty="0">
                <a:latin typeface="Times New Roman" panose="02020603050405020304" pitchFamily="18" charset="0"/>
                <a:cs typeface="Times New Roman" panose="02020603050405020304" pitchFamily="18" charset="0"/>
              </a:rPr>
              <a:t> </a:t>
            </a:r>
          </a:p>
        </p:txBody>
      </p:sp>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2019</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a:t>
            </a:r>
            <a:r>
              <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Transfer Zentrum Weiz</a:t>
            </a: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602343" y="682449"/>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Strom- und Spannungsarten</a:t>
            </a:r>
          </a:p>
        </p:txBody>
      </p:sp>
      <p:sp>
        <p:nvSpPr>
          <p:cNvPr id="13" name="Foliennummernplatzhalter 6">
            <a:extLst>
              <a:ext uri="{FF2B5EF4-FFF2-40B4-BE49-F238E27FC236}">
                <a16:creationId xmlns:a16="http://schemas.microsoft.com/office/drawing/2014/main" id="{A2291F72-7D9C-4E17-A37F-4CC620856AC8}"/>
              </a:ext>
            </a:extLst>
          </p:cNvPr>
          <p:cNvSpPr>
            <a:spLocks noGrp="1"/>
          </p:cNvSpPr>
          <p:nvPr>
            <p:ph type="sldNum" sz="quarter" idx="12"/>
          </p:nvPr>
        </p:nvSpPr>
        <p:spPr>
          <a:xfrm>
            <a:off x="8284027" y="6370205"/>
            <a:ext cx="3240315" cy="365125"/>
          </a:xfrm>
        </p:spPr>
        <p:txBody>
          <a:bodyPr/>
          <a:lstStyle/>
          <a:p>
            <a:r>
              <a:rPr lang="de-AT" dirty="0"/>
              <a:t>5. Wechselstromkreise, Folie </a:t>
            </a:r>
            <a:fld id="{7E725991-9698-40AD-BC4D-4702C78B2D3B}" type="slidenum">
              <a:rPr lang="de-AT"/>
              <a:pPr/>
              <a:t>2</a:t>
            </a:fld>
            <a:endParaRPr lang="de-AT" dirty="0"/>
          </a:p>
        </p:txBody>
      </p:sp>
      <p:pic>
        <p:nvPicPr>
          <p:cNvPr id="15" name="Grafik 14">
            <a:extLst>
              <a:ext uri="{FF2B5EF4-FFF2-40B4-BE49-F238E27FC236}">
                <a16:creationId xmlns:a16="http://schemas.microsoft.com/office/drawing/2014/main" id="{4A4DDB7E-BDB2-480A-8034-7325743497A0}"/>
              </a:ext>
            </a:extLst>
          </p:cNvPr>
          <p:cNvPicPr>
            <a:picLocks noChangeAspect="1"/>
          </p:cNvPicPr>
          <p:nvPr/>
        </p:nvPicPr>
        <p:blipFill rotWithShape="1">
          <a:blip r:embed="rId2"/>
          <a:srcRect b="70347"/>
          <a:stretch/>
        </p:blipFill>
        <p:spPr>
          <a:xfrm>
            <a:off x="7910945" y="1212752"/>
            <a:ext cx="3006437" cy="1267719"/>
          </a:xfrm>
          <a:prstGeom prst="rect">
            <a:avLst/>
          </a:prstGeom>
        </p:spPr>
      </p:pic>
      <p:pic>
        <p:nvPicPr>
          <p:cNvPr id="16" name="Grafik 15">
            <a:extLst>
              <a:ext uri="{FF2B5EF4-FFF2-40B4-BE49-F238E27FC236}">
                <a16:creationId xmlns:a16="http://schemas.microsoft.com/office/drawing/2014/main" id="{53C90F1F-AEEB-4DE9-A042-D8EB178C0B8D}"/>
              </a:ext>
            </a:extLst>
          </p:cNvPr>
          <p:cNvPicPr>
            <a:picLocks noChangeAspect="1"/>
          </p:cNvPicPr>
          <p:nvPr/>
        </p:nvPicPr>
        <p:blipFill rotWithShape="1">
          <a:blip r:embed="rId2"/>
          <a:srcRect l="9672" t="33054" b="3443"/>
          <a:stretch/>
        </p:blipFill>
        <p:spPr>
          <a:xfrm>
            <a:off x="7675418" y="2525380"/>
            <a:ext cx="3724234" cy="3723190"/>
          </a:xfrm>
          <a:prstGeom prst="rect">
            <a:avLst/>
          </a:prstGeom>
        </p:spPr>
      </p:pic>
    </p:spTree>
    <p:extLst>
      <p:ext uri="{BB962C8B-B14F-4D97-AF65-F5344CB8AC3E}">
        <p14:creationId xmlns:p14="http://schemas.microsoft.com/office/powerpoint/2010/main" val="100240828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 6"/>
          <p:cNvPicPr>
            <a:picLocks noChangeAspect="1"/>
          </p:cNvPicPr>
          <p:nvPr/>
        </p:nvPicPr>
        <p:blipFill rotWithShape="1">
          <a:blip r:embed="rId2">
            <a:extLst>
              <a:ext uri="{28A0092B-C50C-407E-A947-70E740481C1C}">
                <a14:useLocalDpi xmlns:a14="http://schemas.microsoft.com/office/drawing/2010/main" val="0"/>
              </a:ext>
            </a:extLst>
          </a:blip>
          <a:srcRect t="7500" r="47992" b="9075"/>
          <a:stretch/>
        </p:blipFill>
        <p:spPr>
          <a:xfrm rot="5400000">
            <a:off x="3731719" y="2534671"/>
            <a:ext cx="448417" cy="6837799"/>
          </a:xfrm>
          <a:prstGeom prst="rect">
            <a:avLst/>
          </a:prstGeom>
        </p:spPr>
      </p:pic>
      <p:pic>
        <p:nvPicPr>
          <p:cNvPr id="10" name="Bild 9"/>
          <p:cNvPicPr>
            <a:picLocks noChangeAspect="1"/>
          </p:cNvPicPr>
          <p:nvPr/>
        </p:nvPicPr>
        <p:blipFill rotWithShape="1">
          <a:blip r:embed="rId3">
            <a:extLst>
              <a:ext uri="{28A0092B-C50C-407E-A947-70E740481C1C}">
                <a14:useLocalDpi xmlns:a14="http://schemas.microsoft.com/office/drawing/2010/main" val="0"/>
              </a:ext>
            </a:extLst>
          </a:blip>
          <a:srcRect l="21413" b="1515"/>
          <a:stretch/>
        </p:blipFill>
        <p:spPr>
          <a:xfrm rot="16200000">
            <a:off x="9189791" y="3805347"/>
            <a:ext cx="424392" cy="4244711"/>
          </a:xfrm>
          <a:prstGeom prst="rect">
            <a:avLst/>
          </a:prstGeom>
        </p:spPr>
      </p:pic>
      <p:pic>
        <p:nvPicPr>
          <p:cNvPr id="4" name="Bild 3"/>
          <p:cNvPicPr>
            <a:picLocks noChangeAspect="1"/>
          </p:cNvPicPr>
          <p:nvPr/>
        </p:nvPicPr>
        <p:blipFill rotWithShape="1">
          <a:blip r:embed="rId4"/>
          <a:srcRect l="3384"/>
          <a:stretch/>
        </p:blipFill>
        <p:spPr>
          <a:xfrm>
            <a:off x="537029" y="1083932"/>
            <a:ext cx="3730285" cy="1885172"/>
          </a:xfrm>
          <a:prstGeom prst="rect">
            <a:avLst/>
          </a:prstGeom>
        </p:spPr>
      </p:pic>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18183" y="6355937"/>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2019</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a:t>
            </a:r>
            <a:r>
              <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Transfer Zentrum Weiz</a:t>
            </a: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602343" y="682449"/>
            <a:ext cx="10987314" cy="48037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Gemischte AC-Schaltung </a:t>
            </a:r>
            <a:r>
              <a:rPr kumimoji="0" lang="mr-IN"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Beispiel</a:t>
            </a:r>
          </a:p>
        </p:txBody>
      </p:sp>
      <p:sp>
        <p:nvSpPr>
          <p:cNvPr id="13" name="Foliennummernplatzhalter 6">
            <a:extLst>
              <a:ext uri="{FF2B5EF4-FFF2-40B4-BE49-F238E27FC236}">
                <a16:creationId xmlns:a16="http://schemas.microsoft.com/office/drawing/2014/main" id="{A2291F72-7D9C-4E17-A37F-4CC620856AC8}"/>
              </a:ext>
            </a:extLst>
          </p:cNvPr>
          <p:cNvSpPr>
            <a:spLocks noGrp="1"/>
          </p:cNvSpPr>
          <p:nvPr>
            <p:ph type="sldNum" sz="quarter" idx="12"/>
          </p:nvPr>
        </p:nvSpPr>
        <p:spPr>
          <a:xfrm>
            <a:off x="8284027" y="6370205"/>
            <a:ext cx="3240315" cy="365125"/>
          </a:xfrm>
        </p:spPr>
        <p:txBody>
          <a:bodyPr/>
          <a:lstStyle/>
          <a:p>
            <a:r>
              <a:rPr lang="de-AT" dirty="0"/>
              <a:t>5. Wechselstromkreise, Folie </a:t>
            </a:r>
            <a:fld id="{7E725991-9698-40AD-BC4D-4702C78B2D3B}" type="slidenum">
              <a:rPr lang="de-AT"/>
              <a:pPr/>
              <a:t>20</a:t>
            </a:fld>
            <a:endParaRPr lang="de-AT" dirty="0"/>
          </a:p>
        </p:txBody>
      </p:sp>
      <p:sp>
        <p:nvSpPr>
          <p:cNvPr id="3" name="Textfeld 2"/>
          <p:cNvSpPr txBox="1"/>
          <p:nvPr/>
        </p:nvSpPr>
        <p:spPr>
          <a:xfrm>
            <a:off x="4521201" y="1380187"/>
            <a:ext cx="7006164" cy="1292662"/>
          </a:xfrm>
          <a:prstGeom prst="rect">
            <a:avLst/>
          </a:prstGeom>
          <a:noFill/>
        </p:spPr>
        <p:txBody>
          <a:bodyPr wrap="square" rtlCol="0">
            <a:spAutoFit/>
          </a:bodyPr>
          <a:lstStyle/>
          <a:p>
            <a:r>
              <a:rPr lang="de-DE" dirty="0">
                <a:latin typeface="Times New Roman" charset="0"/>
                <a:ea typeface="Times New Roman" charset="0"/>
                <a:cs typeface="Times New Roman" charset="0"/>
              </a:rPr>
              <a:t>Zur abgebildeten Schaltung (an 24V, 50Hz) sind zu ermitteln</a:t>
            </a:r>
            <a:br>
              <a:rPr lang="de-DE" dirty="0">
                <a:latin typeface="Times New Roman" charset="0"/>
                <a:ea typeface="Times New Roman" charset="0"/>
                <a:cs typeface="Times New Roman" charset="0"/>
              </a:rPr>
            </a:br>
            <a:endParaRPr lang="de-DE" sz="600" dirty="0">
              <a:latin typeface="Times New Roman" charset="0"/>
              <a:ea typeface="Times New Roman" charset="0"/>
              <a:cs typeface="Times New Roman" charset="0"/>
            </a:endParaRPr>
          </a:p>
          <a:p>
            <a:pPr marL="363538" lvl="1" indent="-355600">
              <a:buAutoNum type="alphaLcParenR"/>
            </a:pPr>
            <a:r>
              <a:rPr lang="de-DE" dirty="0">
                <a:latin typeface="Times New Roman" charset="0"/>
                <a:ea typeface="Times New Roman" charset="0"/>
                <a:cs typeface="Times New Roman" charset="0"/>
              </a:rPr>
              <a:t>Alle Einzel-Impedanzen, die Gesamtimpedanz und der Gesamtstrom</a:t>
            </a:r>
          </a:p>
          <a:p>
            <a:pPr marL="363538" lvl="1" indent="-355600">
              <a:buFontTx/>
              <a:buAutoNum type="alphaLcParenR"/>
            </a:pPr>
            <a:r>
              <a:rPr lang="de-DE" dirty="0">
                <a:latin typeface="Times New Roman" charset="0"/>
                <a:ea typeface="Times New Roman" charset="0"/>
                <a:cs typeface="Times New Roman" charset="0"/>
              </a:rPr>
              <a:t>Graphisch: Alle Ströme und Spannungen</a:t>
            </a:r>
          </a:p>
          <a:p>
            <a:pPr marL="363538" lvl="1" indent="-355600">
              <a:buFontTx/>
              <a:buAutoNum type="alphaLcParenR"/>
            </a:pPr>
            <a:r>
              <a:rPr lang="de-DE" dirty="0">
                <a:latin typeface="Times New Roman" charset="0"/>
                <a:ea typeface="Times New Roman" charset="0"/>
                <a:cs typeface="Times New Roman" charset="0"/>
              </a:rPr>
              <a:t>Rechnerisch: Alle Ströme und Spannungen</a:t>
            </a:r>
          </a:p>
        </p:txBody>
      </p:sp>
      <p:pic>
        <p:nvPicPr>
          <p:cNvPr id="2" name="Bild 1"/>
          <p:cNvPicPr>
            <a:picLocks noChangeAspect="1"/>
          </p:cNvPicPr>
          <p:nvPr/>
        </p:nvPicPr>
        <p:blipFill rotWithShape="1">
          <a:blip r:embed="rId5">
            <a:extLst>
              <a:ext uri="{28A0092B-C50C-407E-A947-70E740481C1C}">
                <a14:useLocalDpi xmlns:a14="http://schemas.microsoft.com/office/drawing/2010/main" val="0"/>
              </a:ext>
            </a:extLst>
          </a:blip>
          <a:srcRect l="2259"/>
          <a:stretch/>
        </p:blipFill>
        <p:spPr>
          <a:xfrm rot="5400000">
            <a:off x="5007360" y="-261782"/>
            <a:ext cx="2730517" cy="8888819"/>
          </a:xfrm>
          <a:prstGeom prst="rect">
            <a:avLst/>
          </a:prstGeom>
        </p:spPr>
      </p:pic>
      <p:sp>
        <p:nvSpPr>
          <p:cNvPr id="5" name="Abgerundetes Rechteck 4"/>
          <p:cNvSpPr/>
          <p:nvPr/>
        </p:nvSpPr>
        <p:spPr>
          <a:xfrm>
            <a:off x="1928209" y="5445691"/>
            <a:ext cx="4615121" cy="1849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Abgerundetes Rechteck 13"/>
          <p:cNvSpPr/>
          <p:nvPr/>
        </p:nvSpPr>
        <p:spPr>
          <a:xfrm>
            <a:off x="6429260" y="5490358"/>
            <a:ext cx="2055417" cy="13132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Abgerundetes Rechteck 14"/>
          <p:cNvSpPr/>
          <p:nvPr/>
        </p:nvSpPr>
        <p:spPr>
          <a:xfrm>
            <a:off x="8399439" y="5513944"/>
            <a:ext cx="2055417" cy="13132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190288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p:cNvPicPr>
            <a:picLocks noChangeAspect="1"/>
          </p:cNvPicPr>
          <p:nvPr/>
        </p:nvPicPr>
        <p:blipFill>
          <a:blip r:embed="rId2"/>
          <a:stretch>
            <a:fillRect/>
          </a:stretch>
        </p:blipFill>
        <p:spPr>
          <a:xfrm>
            <a:off x="381532" y="1162828"/>
            <a:ext cx="3309583" cy="1615973"/>
          </a:xfrm>
          <a:prstGeom prst="rect">
            <a:avLst/>
          </a:prstGeom>
        </p:spPr>
      </p:pic>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2019</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Transfer Zentrum </a:t>
            </a:r>
            <a:r>
              <a:rPr kumimoji="0" lang="de-AT" sz="1200"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Weiz</a:t>
            </a: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602343" y="682449"/>
            <a:ext cx="10987314" cy="48037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Gemischte AC-Schaltung </a:t>
            </a:r>
            <a:r>
              <a:rPr kumimoji="0" lang="mr-IN"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Beispiel, Fortsetzung</a:t>
            </a:r>
          </a:p>
        </p:txBody>
      </p:sp>
      <p:sp>
        <p:nvSpPr>
          <p:cNvPr id="13" name="Foliennummernplatzhalter 6">
            <a:extLst>
              <a:ext uri="{FF2B5EF4-FFF2-40B4-BE49-F238E27FC236}">
                <a16:creationId xmlns:a16="http://schemas.microsoft.com/office/drawing/2014/main" id="{A2291F72-7D9C-4E17-A37F-4CC620856AC8}"/>
              </a:ext>
            </a:extLst>
          </p:cNvPr>
          <p:cNvSpPr>
            <a:spLocks noGrp="1"/>
          </p:cNvSpPr>
          <p:nvPr>
            <p:ph type="sldNum" sz="quarter" idx="12"/>
          </p:nvPr>
        </p:nvSpPr>
        <p:spPr>
          <a:xfrm>
            <a:off x="8284027" y="6370205"/>
            <a:ext cx="3240315" cy="365125"/>
          </a:xfrm>
        </p:spPr>
        <p:txBody>
          <a:bodyPr/>
          <a:lstStyle/>
          <a:p>
            <a:r>
              <a:rPr lang="de-AT" dirty="0"/>
              <a:t>5. Wechselstromkreise, Folie </a:t>
            </a:r>
            <a:fld id="{7E725991-9698-40AD-BC4D-4702C78B2D3B}" type="slidenum">
              <a:rPr lang="de-AT"/>
              <a:pPr/>
              <a:t>21</a:t>
            </a:fld>
            <a:endParaRPr lang="de-AT" dirty="0"/>
          </a:p>
        </p:txBody>
      </p:sp>
      <p:cxnSp>
        <p:nvCxnSpPr>
          <p:cNvPr id="5" name="Gerade Verbindung mit Pfeil 4"/>
          <p:cNvCxnSpPr/>
          <p:nvPr/>
        </p:nvCxnSpPr>
        <p:spPr>
          <a:xfrm>
            <a:off x="4040372" y="3674534"/>
            <a:ext cx="74839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p:nvPr/>
        </p:nvCxnSpPr>
        <p:spPr>
          <a:xfrm flipV="1">
            <a:off x="6390759" y="1425973"/>
            <a:ext cx="0" cy="4788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feld 13"/>
          <p:cNvSpPr txBox="1"/>
          <p:nvPr/>
        </p:nvSpPr>
        <p:spPr>
          <a:xfrm>
            <a:off x="11249247" y="3674534"/>
            <a:ext cx="340410" cy="276999"/>
          </a:xfrm>
          <a:prstGeom prst="rect">
            <a:avLst/>
          </a:prstGeom>
          <a:noFill/>
        </p:spPr>
        <p:txBody>
          <a:bodyPr wrap="square" rtlCol="0">
            <a:spAutoFit/>
          </a:bodyPr>
          <a:lstStyle/>
          <a:p>
            <a:r>
              <a:rPr lang="de-DE" sz="1200" dirty="0"/>
              <a:t>Re</a:t>
            </a:r>
          </a:p>
        </p:txBody>
      </p:sp>
      <p:sp>
        <p:nvSpPr>
          <p:cNvPr id="16" name="Textfeld 15"/>
          <p:cNvSpPr txBox="1"/>
          <p:nvPr/>
        </p:nvSpPr>
        <p:spPr>
          <a:xfrm>
            <a:off x="6096000" y="1412119"/>
            <a:ext cx="397117" cy="276999"/>
          </a:xfrm>
          <a:prstGeom prst="rect">
            <a:avLst/>
          </a:prstGeom>
          <a:noFill/>
        </p:spPr>
        <p:txBody>
          <a:bodyPr wrap="square" rtlCol="0">
            <a:spAutoFit/>
          </a:bodyPr>
          <a:lstStyle/>
          <a:p>
            <a:r>
              <a:rPr lang="de-DE" sz="1200" dirty="0"/>
              <a:t>Im</a:t>
            </a:r>
          </a:p>
        </p:txBody>
      </p:sp>
      <p:pic>
        <p:nvPicPr>
          <p:cNvPr id="18" name="Bild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340000">
            <a:off x="3524483" y="-1870287"/>
            <a:ext cx="5051707" cy="11117937"/>
          </a:xfrm>
          <a:prstGeom prst="rect">
            <a:avLst/>
          </a:prstGeom>
        </p:spPr>
      </p:pic>
    </p:spTree>
    <p:extLst>
      <p:ext uri="{BB962C8B-B14F-4D97-AF65-F5344CB8AC3E}">
        <p14:creationId xmlns:p14="http://schemas.microsoft.com/office/powerpoint/2010/main" val="75707860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p:cNvPicPr>
            <a:picLocks noChangeAspect="1"/>
          </p:cNvPicPr>
          <p:nvPr/>
        </p:nvPicPr>
        <p:blipFill>
          <a:blip r:embed="rId2"/>
          <a:stretch>
            <a:fillRect/>
          </a:stretch>
        </p:blipFill>
        <p:spPr>
          <a:xfrm>
            <a:off x="853688" y="1118760"/>
            <a:ext cx="2841171" cy="1387261"/>
          </a:xfrm>
          <a:prstGeom prst="rect">
            <a:avLst/>
          </a:prstGeom>
        </p:spPr>
      </p:pic>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2019</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a:t>
            </a:r>
            <a:r>
              <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Transfer Zentrum Weiz</a:t>
            </a: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602343" y="682449"/>
            <a:ext cx="10987314" cy="48037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Gemischte AC-Schaltung </a:t>
            </a:r>
            <a:r>
              <a:rPr kumimoji="0" lang="mr-IN"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Beispiel, Fortsetzung</a:t>
            </a:r>
          </a:p>
        </p:txBody>
      </p:sp>
      <p:sp>
        <p:nvSpPr>
          <p:cNvPr id="13" name="Foliennummernplatzhalter 6">
            <a:extLst>
              <a:ext uri="{FF2B5EF4-FFF2-40B4-BE49-F238E27FC236}">
                <a16:creationId xmlns:a16="http://schemas.microsoft.com/office/drawing/2014/main" id="{A2291F72-7D9C-4E17-A37F-4CC620856AC8}"/>
              </a:ext>
            </a:extLst>
          </p:cNvPr>
          <p:cNvSpPr>
            <a:spLocks noGrp="1"/>
          </p:cNvSpPr>
          <p:nvPr>
            <p:ph type="sldNum" sz="quarter" idx="12"/>
          </p:nvPr>
        </p:nvSpPr>
        <p:spPr>
          <a:xfrm>
            <a:off x="8284027" y="6370205"/>
            <a:ext cx="3240315" cy="365125"/>
          </a:xfrm>
        </p:spPr>
        <p:txBody>
          <a:bodyPr/>
          <a:lstStyle/>
          <a:p>
            <a:r>
              <a:rPr lang="de-AT" dirty="0"/>
              <a:t>5. Wechselstromkreise, Folie </a:t>
            </a:r>
            <a:fld id="{7E725991-9698-40AD-BC4D-4702C78B2D3B}" type="slidenum">
              <a:rPr lang="de-AT"/>
              <a:pPr/>
              <a:t>22</a:t>
            </a:fld>
            <a:endParaRPr lang="de-AT" dirty="0"/>
          </a:p>
        </p:txBody>
      </p:sp>
      <p:pic>
        <p:nvPicPr>
          <p:cNvPr id="2" name="Bild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414609" y="-1470981"/>
            <a:ext cx="5080285" cy="10363202"/>
          </a:xfrm>
          <a:prstGeom prst="rect">
            <a:avLst/>
          </a:prstGeom>
        </p:spPr>
      </p:pic>
    </p:spTree>
    <p:extLst>
      <p:ext uri="{BB962C8B-B14F-4D97-AF65-F5344CB8AC3E}">
        <p14:creationId xmlns:p14="http://schemas.microsoft.com/office/powerpoint/2010/main" val="18699559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rotWithShape="1">
          <a:blip r:embed="rId2"/>
          <a:srcRect b="3223"/>
          <a:stretch/>
        </p:blipFill>
        <p:spPr>
          <a:xfrm>
            <a:off x="8349241" y="1027371"/>
            <a:ext cx="2696279" cy="2918904"/>
          </a:xfrm>
          <a:prstGeom prst="rect">
            <a:avLst/>
          </a:prstGeom>
        </p:spPr>
      </p:pic>
      <mc:AlternateContent xmlns:mc="http://schemas.openxmlformats.org/markup-compatibility/2006" xmlns:a14="http://schemas.microsoft.com/office/drawing/2010/main">
        <mc:Choice Requires="a14">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37029" y="1272623"/>
                <a:ext cx="7239645" cy="4985959"/>
              </a:xfrm>
            </p:spPr>
            <p:txBody>
              <a:bodyPr>
                <a:noAutofit/>
              </a:bodyPr>
              <a:lstStyle/>
              <a:p>
                <a:pPr marL="342900" indent="-342900" algn="l">
                  <a:buFontTx/>
                  <a:buChar char="-"/>
                </a:pPr>
                <a:r>
                  <a:rPr lang="de-AT" sz="1800" dirty="0">
                    <a:latin typeface="Times New Roman" panose="02020603050405020304" pitchFamily="18" charset="0"/>
                    <a:cs typeface="Times New Roman" panose="02020603050405020304" pitchFamily="18" charset="0"/>
                  </a:rPr>
                  <a:t>Die Wechselstromleistung an einem ohmschen Widerstand wurde bereits als Mittelwert der bei AC pendelnden Leistung vorgestellt, sie beträgt P=U*I=R*I</a:t>
                </a:r>
                <a:r>
                  <a:rPr lang="de-AT" sz="1800" baseline="30000" dirty="0">
                    <a:latin typeface="Times New Roman" panose="02020603050405020304" pitchFamily="18" charset="0"/>
                    <a:cs typeface="Times New Roman" panose="02020603050405020304" pitchFamily="18" charset="0"/>
                  </a:rPr>
                  <a:t>2</a:t>
                </a:r>
                <a:r>
                  <a:rPr lang="de-AT" sz="1800" dirty="0">
                    <a:latin typeface="Times New Roman" panose="02020603050405020304" pitchFamily="18" charset="0"/>
                    <a:cs typeface="Times New Roman" panose="02020603050405020304" pitchFamily="18" charset="0"/>
                  </a:rPr>
                  <a:t>=U</a:t>
                </a:r>
                <a:r>
                  <a:rPr lang="de-AT" sz="1800" baseline="30000" dirty="0">
                    <a:latin typeface="Times New Roman" panose="02020603050405020304" pitchFamily="18" charset="0"/>
                    <a:cs typeface="Times New Roman" panose="02020603050405020304" pitchFamily="18" charset="0"/>
                  </a:rPr>
                  <a:t>2</a:t>
                </a:r>
                <a:r>
                  <a:rPr lang="de-AT" sz="1800" dirty="0">
                    <a:latin typeface="Times New Roman" panose="02020603050405020304" pitchFamily="18" charset="0"/>
                    <a:cs typeface="Times New Roman" panose="02020603050405020304" pitchFamily="18" charset="0"/>
                  </a:rPr>
                  <a:t>/R und wird Wirkleistung (Einheit W=Watt) genannt;</a:t>
                </a:r>
              </a:p>
              <a:p>
                <a:pPr marL="342900" indent="-342900" algn="l">
                  <a:buFontTx/>
                  <a:buChar char="-"/>
                </a:pPr>
                <a:r>
                  <a:rPr lang="de-AT" sz="1800" dirty="0">
                    <a:latin typeface="Times New Roman" panose="02020603050405020304" pitchFamily="18" charset="0"/>
                    <a:cs typeface="Times New Roman" panose="02020603050405020304" pitchFamily="18" charset="0"/>
                  </a:rPr>
                  <a:t>Bei reinen Induktivitäten und Kapazitäten ergibt sich ein anderes Bild, da ja </a:t>
                </a:r>
                <a:r>
                  <a:rPr lang="de-AT" sz="1800" dirty="0" err="1">
                    <a:latin typeface="Times New Roman" panose="02020603050405020304" pitchFamily="18" charset="0"/>
                    <a:cs typeface="Times New Roman" panose="02020603050405020304" pitchFamily="18" charset="0"/>
                  </a:rPr>
                  <a:t>u</a:t>
                </a:r>
                <a:r>
                  <a:rPr lang="de-AT" sz="1800" dirty="0">
                    <a:latin typeface="Times New Roman" panose="02020603050405020304" pitchFamily="18" charset="0"/>
                    <a:cs typeface="Times New Roman" panose="02020603050405020304" pitchFamily="18" charset="0"/>
                  </a:rPr>
                  <a:t>(t) und i(t) 90° phasenversetzt sind, was dazu führt, dass die </a:t>
                </a:r>
                <a:r>
                  <a:rPr lang="de-AT" sz="1800" dirty="0" err="1">
                    <a:latin typeface="Times New Roman" panose="02020603050405020304" pitchFamily="18" charset="0"/>
                    <a:cs typeface="Times New Roman" panose="02020603050405020304" pitchFamily="18" charset="0"/>
                  </a:rPr>
                  <a:t>Momentanleistung</a:t>
                </a:r>
                <a:r>
                  <a:rPr lang="de-AT" sz="1800" dirty="0">
                    <a:latin typeface="Times New Roman" panose="02020603050405020304" pitchFamily="18" charset="0"/>
                    <a:cs typeface="Times New Roman" panose="02020603050405020304" pitchFamily="18" charset="0"/>
                  </a:rPr>
                  <a:t> zwischen ±(</a:t>
                </a:r>
                <a:r>
                  <a:rPr lang="de-AT" sz="1800" dirty="0" err="1">
                    <a:latin typeface="Times New Roman" panose="02020603050405020304" pitchFamily="18" charset="0"/>
                    <a:cs typeface="Times New Roman" panose="02020603050405020304" pitchFamily="18" charset="0"/>
                  </a:rPr>
                  <a:t>û</a:t>
                </a:r>
                <a:r>
                  <a:rPr lang="de-AT" sz="1800" dirty="0">
                    <a:latin typeface="Times New Roman" panose="02020603050405020304" pitchFamily="18" charset="0"/>
                    <a:cs typeface="Times New Roman" panose="02020603050405020304" pitchFamily="18" charset="0"/>
                  </a:rPr>
                  <a:t>*</a:t>
                </a:r>
                <a:r>
                  <a:rPr lang="de-AT" sz="1800" dirty="0" err="1">
                    <a:latin typeface="Times New Roman" panose="02020603050405020304" pitchFamily="18" charset="0"/>
                    <a:cs typeface="Times New Roman" panose="02020603050405020304" pitchFamily="18" charset="0"/>
                  </a:rPr>
                  <a:t>î</a:t>
                </a:r>
                <a:r>
                  <a:rPr lang="de-AT" sz="1800" dirty="0">
                    <a:latin typeface="Times New Roman" panose="02020603050405020304" pitchFamily="18" charset="0"/>
                    <a:cs typeface="Times New Roman" panose="02020603050405020304" pitchFamily="18" charset="0"/>
                  </a:rPr>
                  <a:t>) pendelt und einen Mittelwert von Null hat; bei Annahme gleicher Impedanzen von R,L,C sind aber die Ströme gleich, belasten daher unter anderem die Zuleitungen gleich; der Wert U*I=X*I</a:t>
                </a:r>
                <a:r>
                  <a:rPr lang="de-AT" sz="1800" baseline="30000" dirty="0">
                    <a:latin typeface="Times New Roman" panose="02020603050405020304" pitchFamily="18" charset="0"/>
                    <a:cs typeface="Times New Roman" panose="02020603050405020304" pitchFamily="18" charset="0"/>
                  </a:rPr>
                  <a:t>2</a:t>
                </a:r>
                <a:r>
                  <a:rPr lang="de-AT" sz="1800" dirty="0">
                    <a:latin typeface="Times New Roman" panose="02020603050405020304" pitchFamily="18" charset="0"/>
                    <a:cs typeface="Times New Roman" panose="02020603050405020304" pitchFamily="18" charset="0"/>
                  </a:rPr>
                  <a:t>=U</a:t>
                </a:r>
                <a:r>
                  <a:rPr lang="de-AT" sz="1800" baseline="30000" dirty="0">
                    <a:latin typeface="Times New Roman" panose="02020603050405020304" pitchFamily="18" charset="0"/>
                    <a:cs typeface="Times New Roman" panose="02020603050405020304" pitchFamily="18" charset="0"/>
                  </a:rPr>
                  <a:t>2</a:t>
                </a:r>
                <a:r>
                  <a:rPr lang="de-AT" sz="1800" dirty="0">
                    <a:latin typeface="Times New Roman" panose="02020603050405020304" pitchFamily="18" charset="0"/>
                    <a:cs typeface="Times New Roman" panose="02020603050405020304" pitchFamily="18" charset="0"/>
                  </a:rPr>
                  <a:t>/X ist dann ebenfalls gleich und wird Blindleistung Q mit der Einheit </a:t>
                </a:r>
                <a:r>
                  <a:rPr lang="de-AT" sz="1800" dirty="0" err="1">
                    <a:latin typeface="Times New Roman" panose="02020603050405020304" pitchFamily="18" charset="0"/>
                    <a:cs typeface="Times New Roman" panose="02020603050405020304" pitchFamily="18" charset="0"/>
                  </a:rPr>
                  <a:t>VAr</a:t>
                </a:r>
                <a:r>
                  <a:rPr lang="de-AT" sz="1800" dirty="0">
                    <a:latin typeface="Times New Roman" panose="02020603050405020304" pitchFamily="18" charset="0"/>
                    <a:cs typeface="Times New Roman" panose="02020603050405020304" pitchFamily="18" charset="0"/>
                  </a:rPr>
                  <a:t> oder </a:t>
                </a:r>
                <a:r>
                  <a:rPr lang="de-AT" sz="1800" dirty="0" err="1">
                    <a:latin typeface="Times New Roman" panose="02020603050405020304" pitchFamily="18" charset="0"/>
                    <a:cs typeface="Times New Roman" panose="02020603050405020304" pitchFamily="18" charset="0"/>
                  </a:rPr>
                  <a:t>var</a:t>
                </a:r>
                <a:r>
                  <a:rPr lang="de-AT" sz="1800" dirty="0">
                    <a:latin typeface="Times New Roman" panose="02020603050405020304" pitchFamily="18" charset="0"/>
                    <a:cs typeface="Times New Roman" panose="02020603050405020304" pitchFamily="18" charset="0"/>
                  </a:rPr>
                  <a:t> (</a:t>
                </a:r>
                <a:r>
                  <a:rPr lang="de-AT" sz="1800" dirty="0" err="1">
                    <a:latin typeface="Times New Roman" panose="02020603050405020304" pitchFamily="18" charset="0"/>
                    <a:cs typeface="Times New Roman" panose="02020603050405020304" pitchFamily="18" charset="0"/>
                  </a:rPr>
                  <a:t>VoltAmpere</a:t>
                </a:r>
                <a:r>
                  <a:rPr lang="de-AT" sz="1800" dirty="0">
                    <a:latin typeface="Times New Roman" panose="02020603050405020304" pitchFamily="18" charset="0"/>
                    <a:cs typeface="Times New Roman" panose="02020603050405020304" pitchFamily="18" charset="0"/>
                  </a:rPr>
                  <a:t> reaktiv) genannt;</a:t>
                </a:r>
              </a:p>
              <a:p>
                <a:pPr marL="342900" indent="-342900" algn="l">
                  <a:buFontTx/>
                  <a:buChar char="-"/>
                </a:pPr>
                <a:r>
                  <a:rPr lang="de-AT" sz="1800" dirty="0">
                    <a:latin typeface="Times New Roman" panose="02020603050405020304" pitchFamily="18" charset="0"/>
                    <a:cs typeface="Times New Roman" panose="02020603050405020304" pitchFamily="18" charset="0"/>
                  </a:rPr>
                  <a:t>Bei allgemeinen Impedanzen liegt das Verhalten zwischen diesen Extremen, es gibt einen Mittelwert, der erneut Wirkleistung genannt wird, dazu ein U*I=Z*I</a:t>
                </a:r>
                <a:r>
                  <a:rPr lang="de-AT" sz="1800" baseline="30000" dirty="0">
                    <a:latin typeface="Times New Roman" panose="02020603050405020304" pitchFamily="18" charset="0"/>
                    <a:cs typeface="Times New Roman" panose="02020603050405020304" pitchFamily="18" charset="0"/>
                  </a:rPr>
                  <a:t>2</a:t>
                </a:r>
                <a:r>
                  <a:rPr lang="de-AT" sz="1800" dirty="0">
                    <a:latin typeface="Times New Roman" panose="02020603050405020304" pitchFamily="18" charset="0"/>
                    <a:cs typeface="Times New Roman" panose="02020603050405020304" pitchFamily="18" charset="0"/>
                  </a:rPr>
                  <a:t>=U</a:t>
                </a:r>
                <a:r>
                  <a:rPr lang="de-AT" sz="1800" baseline="30000" dirty="0">
                    <a:latin typeface="Times New Roman" panose="02020603050405020304" pitchFamily="18" charset="0"/>
                    <a:cs typeface="Times New Roman" panose="02020603050405020304" pitchFamily="18" charset="0"/>
                  </a:rPr>
                  <a:t>2</a:t>
                </a:r>
                <a:r>
                  <a:rPr lang="de-AT" sz="1800" dirty="0">
                    <a:latin typeface="Times New Roman" panose="02020603050405020304" pitchFamily="18" charset="0"/>
                    <a:cs typeface="Times New Roman" panose="02020603050405020304" pitchFamily="18" charset="0"/>
                  </a:rPr>
                  <a:t>/Z, das nun Scheinleistung S (Einheit VA=Volt-Ampere) genannt wird; mit etwas Mathematik ist zu erkennen, dass </a:t>
                </a:r>
                <a:r>
                  <a:rPr lang="de-AT" sz="1800" b="1" i="1" dirty="0">
                    <a:latin typeface="Times New Roman" panose="02020603050405020304" pitchFamily="18" charset="0"/>
                    <a:cs typeface="Times New Roman" panose="02020603050405020304" pitchFamily="18" charset="0"/>
                  </a:rPr>
                  <a:t>P=S*</a:t>
                </a:r>
                <a:r>
                  <a:rPr lang="de-AT" sz="1800" b="1" i="1" dirty="0" err="1">
                    <a:latin typeface="Times New Roman" panose="02020603050405020304" pitchFamily="18" charset="0"/>
                    <a:cs typeface="Times New Roman" panose="02020603050405020304" pitchFamily="18" charset="0"/>
                  </a:rPr>
                  <a:t>cos</a:t>
                </a:r>
                <a:r>
                  <a:rPr lang="de-AT" sz="1800" b="1" i="1" dirty="0" err="1">
                    <a:latin typeface="Symbol" charset="2"/>
                    <a:ea typeface="Symbol" charset="2"/>
                    <a:cs typeface="Symbol" charset="2"/>
                  </a:rPr>
                  <a:t>j</a:t>
                </a:r>
                <a:r>
                  <a:rPr lang="de-AT" sz="1800" dirty="0">
                    <a:latin typeface="Times New Roman" panose="02020603050405020304" pitchFamily="18" charset="0"/>
                    <a:cs typeface="Times New Roman" panose="02020603050405020304" pitchFamily="18" charset="0"/>
                  </a:rPr>
                  <a:t> ist, was auch dazu führt, dass </a:t>
                </a:r>
                <a:r>
                  <a:rPr lang="de-AT" sz="1800" i="1" dirty="0">
                    <a:latin typeface="Times New Roman" panose="02020603050405020304" pitchFamily="18" charset="0"/>
                    <a:cs typeface="Times New Roman" panose="02020603050405020304" pitchFamily="18" charset="0"/>
                  </a:rPr>
                  <a:t>Q=S*</a:t>
                </a:r>
                <a:r>
                  <a:rPr lang="de-AT" sz="1800" i="1" dirty="0" err="1">
                    <a:latin typeface="Times New Roman" panose="02020603050405020304" pitchFamily="18" charset="0"/>
                    <a:cs typeface="Times New Roman" panose="02020603050405020304" pitchFamily="18" charset="0"/>
                  </a:rPr>
                  <a:t>sin</a:t>
                </a:r>
                <a:r>
                  <a:rPr lang="de-AT" sz="1800" i="1" dirty="0" err="1">
                    <a:latin typeface="Symbol" charset="2"/>
                    <a:ea typeface="Symbol" charset="2"/>
                    <a:cs typeface="Symbol" charset="2"/>
                  </a:rPr>
                  <a:t>j</a:t>
                </a:r>
                <a:r>
                  <a:rPr lang="de-AT" sz="1800" dirty="0">
                    <a:latin typeface="Symbol" charset="2"/>
                    <a:ea typeface="Symbol" charset="2"/>
                    <a:cs typeface="Symbol" charset="2"/>
                  </a:rPr>
                  <a:t> </a:t>
                </a:r>
                <a:r>
                  <a:rPr lang="de-AT" sz="1800" dirty="0">
                    <a:latin typeface="Times New Roman" charset="0"/>
                    <a:ea typeface="Times New Roman" charset="0"/>
                    <a:cs typeface="Times New Roman" charset="0"/>
                  </a:rPr>
                  <a:t>angesetzt werden kann, und dass damit auch </a:t>
                </a:r>
                <a14:m>
                  <m:oMath xmlns:m="http://schemas.openxmlformats.org/officeDocument/2006/math">
                    <m:r>
                      <a:rPr lang="de-AT" sz="1800" b="0" i="1" smtClean="0">
                        <a:latin typeface="Cambria Math" charset="0"/>
                        <a:ea typeface="Times New Roman" charset="0"/>
                        <a:cs typeface="Times New Roman" charset="0"/>
                      </a:rPr>
                      <m:t>𝑆</m:t>
                    </m:r>
                    <m:r>
                      <a:rPr lang="de-AT" sz="1800" b="0" i="1" smtClean="0">
                        <a:latin typeface="Cambria Math" charset="0"/>
                        <a:ea typeface="Times New Roman" charset="0"/>
                        <a:cs typeface="Times New Roman" charset="0"/>
                      </a:rPr>
                      <m:t>=</m:t>
                    </m:r>
                    <m:rad>
                      <m:radPr>
                        <m:degHide m:val="on"/>
                        <m:ctrlPr>
                          <a:rPr lang="mr-IN" sz="1800" i="1" smtClean="0">
                            <a:latin typeface="Cambria Math" panose="02040503050406030204" pitchFamily="18" charset="0"/>
                            <a:ea typeface="Times New Roman" charset="0"/>
                            <a:cs typeface="Times New Roman" charset="0"/>
                          </a:rPr>
                        </m:ctrlPr>
                      </m:radPr>
                      <m:deg/>
                      <m:e>
                        <m:sSup>
                          <m:sSupPr>
                            <m:ctrlPr>
                              <a:rPr lang="mr-IN" sz="1800" i="1" smtClean="0">
                                <a:latin typeface="Cambria Math" panose="02040503050406030204" pitchFamily="18" charset="0"/>
                                <a:ea typeface="Times New Roman" charset="0"/>
                                <a:cs typeface="Times New Roman" charset="0"/>
                              </a:rPr>
                            </m:ctrlPr>
                          </m:sSupPr>
                          <m:e>
                            <m:r>
                              <a:rPr lang="de-AT" sz="1800" b="0" i="1" smtClean="0">
                                <a:latin typeface="Cambria Math" charset="0"/>
                                <a:ea typeface="Times New Roman" charset="0"/>
                                <a:cs typeface="Times New Roman" charset="0"/>
                              </a:rPr>
                              <m:t>𝑃</m:t>
                            </m:r>
                          </m:e>
                          <m:sup>
                            <m:r>
                              <a:rPr lang="mr-IN" sz="1800" b="0" i="1" smtClean="0">
                                <a:latin typeface="Cambria Math" charset="0"/>
                                <a:ea typeface="Times New Roman" charset="0"/>
                                <a:cs typeface="Times New Roman" charset="0"/>
                              </a:rPr>
                              <m:t>2</m:t>
                            </m:r>
                          </m:sup>
                        </m:sSup>
                        <m:r>
                          <a:rPr lang="mr-IN" sz="1800" b="0" i="1" smtClean="0">
                            <a:latin typeface="Cambria Math" charset="0"/>
                            <a:ea typeface="Times New Roman" charset="0"/>
                            <a:cs typeface="Times New Roman" charset="0"/>
                          </a:rPr>
                          <m:t>+</m:t>
                        </m:r>
                        <m:sSup>
                          <m:sSupPr>
                            <m:ctrlPr>
                              <a:rPr lang="mr-IN" sz="1800" i="1" smtClean="0">
                                <a:latin typeface="Cambria Math" panose="02040503050406030204" pitchFamily="18" charset="0"/>
                                <a:ea typeface="Times New Roman" charset="0"/>
                                <a:cs typeface="Times New Roman" charset="0"/>
                              </a:rPr>
                            </m:ctrlPr>
                          </m:sSupPr>
                          <m:e>
                            <m:r>
                              <a:rPr lang="de-AT" sz="1800" b="0" i="1" smtClean="0">
                                <a:latin typeface="Cambria Math" charset="0"/>
                                <a:ea typeface="Times New Roman" charset="0"/>
                                <a:cs typeface="Times New Roman" charset="0"/>
                              </a:rPr>
                              <m:t>𝑄</m:t>
                            </m:r>
                          </m:e>
                          <m:sup>
                            <m:r>
                              <a:rPr lang="mr-IN" sz="1800" b="0" i="1" smtClean="0">
                                <a:latin typeface="Cambria Math" charset="0"/>
                                <a:ea typeface="Times New Roman" charset="0"/>
                                <a:cs typeface="Times New Roman" charset="0"/>
                              </a:rPr>
                              <m:t>2</m:t>
                            </m:r>
                          </m:sup>
                        </m:sSup>
                      </m:e>
                    </m:rad>
                  </m:oMath>
                </a14:m>
                <a:r>
                  <a:rPr lang="de-AT" sz="1800" dirty="0">
                    <a:latin typeface="Times New Roman" charset="0"/>
                    <a:ea typeface="Times New Roman" charset="0"/>
                    <a:cs typeface="Times New Roman" charset="0"/>
                  </a:rPr>
                  <a:t> gilt; </a:t>
                </a:r>
                <a:r>
                  <a:rPr lang="de-AT" sz="1800" b="1" dirty="0" err="1">
                    <a:latin typeface="Times New Roman" panose="02020603050405020304" pitchFamily="18" charset="0"/>
                    <a:cs typeface="Times New Roman" panose="02020603050405020304" pitchFamily="18" charset="0"/>
                  </a:rPr>
                  <a:t>cos</a:t>
                </a:r>
                <a:r>
                  <a:rPr lang="de-AT" sz="1800" b="1" dirty="0" err="1">
                    <a:latin typeface="Symbol" charset="2"/>
                    <a:ea typeface="Symbol" charset="2"/>
                    <a:cs typeface="Symbol" charset="2"/>
                  </a:rPr>
                  <a:t>j</a:t>
                </a:r>
                <a:r>
                  <a:rPr lang="de-AT" sz="1800" dirty="0">
                    <a:latin typeface="Times New Roman" charset="0"/>
                    <a:ea typeface="Times New Roman" charset="0"/>
                    <a:cs typeface="Times New Roman" charset="0"/>
                  </a:rPr>
                  <a:t> wird </a:t>
                </a:r>
                <a:r>
                  <a:rPr lang="de-AT" sz="1800" b="1" dirty="0">
                    <a:latin typeface="Times New Roman" charset="0"/>
                    <a:ea typeface="Times New Roman" charset="0"/>
                    <a:cs typeface="Times New Roman" charset="0"/>
                  </a:rPr>
                  <a:t>Leistungsfakto</a:t>
                </a:r>
                <a:r>
                  <a:rPr lang="de-AT" sz="1800" dirty="0">
                    <a:latin typeface="Times New Roman" charset="0"/>
                    <a:ea typeface="Times New Roman" charset="0"/>
                    <a:cs typeface="Times New Roman" charset="0"/>
                  </a:rPr>
                  <a:t>r genannt, er entscheidet über die Aufteilung der Scheinleistung auf die (nützliche) Wirkleistung und die (lästige, u.U. aber notwendige) Blindleistung;</a:t>
                </a:r>
              </a:p>
            </p:txBody>
          </p:sp>
        </mc:Choice>
        <mc:Fallback xmlns="">
          <p:sp>
            <p:nvSpPr>
              <p:cNvPr id="3" name="Untertitel 2">
                <a:extLst>
                  <a:ext uri="{FF2B5EF4-FFF2-40B4-BE49-F238E27FC236}">
                    <a16:creationId xmlns="" xmlns:a16="http://schemas.microsoft.com/office/drawing/2014/main" id="{C81FE997-533F-4518-A12C-114B71032D87}"/>
                  </a:ext>
                </a:extLst>
              </p:cNvPr>
              <p:cNvSpPr>
                <a:spLocks noGrp="1" noRot="1" noChangeAspect="1" noMove="1" noResize="1" noEditPoints="1" noAdjustHandles="1" noChangeArrowheads="1" noChangeShapeType="1" noTextEdit="1"/>
              </p:cNvSpPr>
              <p:nvPr>
                <p:ph type="subTitle" idx="1"/>
              </p:nvPr>
            </p:nvSpPr>
            <p:spPr>
              <a:xfrm>
                <a:off x="537029" y="1272623"/>
                <a:ext cx="7239645" cy="4985959"/>
              </a:xfrm>
              <a:blipFill rotWithShape="0">
                <a:blip r:embed="rId3"/>
                <a:stretch>
                  <a:fillRect l="-505" t="-1222" r="-926" b="-4034"/>
                </a:stretch>
              </a:blipFill>
            </p:spPr>
            <p:txBody>
              <a:bodyPr/>
              <a:lstStyle/>
              <a:p>
                <a:r>
                  <a:rPr lang="de-DE">
                    <a:noFill/>
                  </a:rPr>
                  <a:t> </a:t>
                </a:r>
              </a:p>
            </p:txBody>
          </p:sp>
        </mc:Fallback>
      </mc:AlternateContent>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2019</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a:t>
            </a:r>
            <a:r>
              <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Transfer Zentrum Weiz</a:t>
            </a: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602343" y="682449"/>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defRPr/>
            </a:pPr>
            <a:r>
              <a:rPr lang="de-AT" sz="2800" dirty="0">
                <a:solidFill>
                  <a:prstClr val="black"/>
                </a:solidFill>
                <a:latin typeface="Times New Roman" panose="02020603050405020304" pitchFamily="18" charset="0"/>
                <a:cs typeface="Times New Roman" panose="02020603050405020304" pitchFamily="18" charset="0"/>
              </a:rPr>
              <a:t>Wirk-, Blind- und Scheinleistung, Leistungsfaktor</a:t>
            </a:r>
            <a:endPar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 name="Foliennummernplatzhalter 6">
            <a:extLst>
              <a:ext uri="{FF2B5EF4-FFF2-40B4-BE49-F238E27FC236}">
                <a16:creationId xmlns:a16="http://schemas.microsoft.com/office/drawing/2014/main" id="{A2291F72-7D9C-4E17-A37F-4CC620856AC8}"/>
              </a:ext>
            </a:extLst>
          </p:cNvPr>
          <p:cNvSpPr>
            <a:spLocks noGrp="1"/>
          </p:cNvSpPr>
          <p:nvPr>
            <p:ph type="sldNum" sz="quarter" idx="12"/>
          </p:nvPr>
        </p:nvSpPr>
        <p:spPr>
          <a:xfrm>
            <a:off x="8284027" y="6370205"/>
            <a:ext cx="3240315" cy="365125"/>
          </a:xfrm>
        </p:spPr>
        <p:txBody>
          <a:bodyPr/>
          <a:lstStyle/>
          <a:p>
            <a:r>
              <a:rPr lang="de-AT" dirty="0"/>
              <a:t>5. Wechselstromkreise, Folie </a:t>
            </a:r>
            <a:fld id="{7E725991-9698-40AD-BC4D-4702C78B2D3B}" type="slidenum">
              <a:rPr lang="de-AT"/>
              <a:pPr/>
              <a:t>23</a:t>
            </a:fld>
            <a:endParaRPr lang="de-AT" dirty="0"/>
          </a:p>
        </p:txBody>
      </p:sp>
      <p:pic>
        <p:nvPicPr>
          <p:cNvPr id="5" name="Bild 4"/>
          <p:cNvPicPr>
            <a:picLocks noChangeAspect="1"/>
          </p:cNvPicPr>
          <p:nvPr/>
        </p:nvPicPr>
        <p:blipFill rotWithShape="1">
          <a:blip r:embed="rId4"/>
          <a:srcRect t="4043" r="13404" b="11771"/>
          <a:stretch/>
        </p:blipFill>
        <p:spPr>
          <a:xfrm>
            <a:off x="7676716" y="3960129"/>
            <a:ext cx="4034939" cy="2238632"/>
          </a:xfrm>
          <a:prstGeom prst="rect">
            <a:avLst/>
          </a:prstGeom>
        </p:spPr>
      </p:pic>
    </p:spTree>
    <p:extLst>
      <p:ext uri="{BB962C8B-B14F-4D97-AF65-F5344CB8AC3E}">
        <p14:creationId xmlns:p14="http://schemas.microsoft.com/office/powerpoint/2010/main" val="22482518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d 14"/>
          <p:cNvPicPr>
            <a:picLocks noChangeAspect="1"/>
          </p:cNvPicPr>
          <p:nvPr/>
        </p:nvPicPr>
        <p:blipFill>
          <a:blip r:embed="rId2"/>
          <a:stretch>
            <a:fillRect/>
          </a:stretch>
        </p:blipFill>
        <p:spPr>
          <a:xfrm>
            <a:off x="8750808" y="4581356"/>
            <a:ext cx="2258568" cy="1862678"/>
          </a:xfrm>
          <a:prstGeom prst="rect">
            <a:avLst/>
          </a:prstGeom>
        </p:spPr>
      </p:pic>
      <p:pic>
        <p:nvPicPr>
          <p:cNvPr id="7" name="Bild 6"/>
          <p:cNvPicPr>
            <a:picLocks noChangeAspect="1"/>
          </p:cNvPicPr>
          <p:nvPr/>
        </p:nvPicPr>
        <p:blipFill>
          <a:blip r:embed="rId3"/>
          <a:stretch>
            <a:fillRect/>
          </a:stretch>
        </p:blipFill>
        <p:spPr>
          <a:xfrm>
            <a:off x="8311331" y="437068"/>
            <a:ext cx="3185705" cy="2099345"/>
          </a:xfrm>
          <a:prstGeom prst="rect">
            <a:avLst/>
          </a:prstGeom>
        </p:spPr>
      </p:pic>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37029" y="1288170"/>
            <a:ext cx="7162219" cy="4985959"/>
          </a:xfrm>
        </p:spPr>
        <p:txBody>
          <a:bodyPr>
            <a:noAutofit/>
          </a:bodyPr>
          <a:lstStyle/>
          <a:p>
            <a:pPr marL="342900" indent="-342900" algn="l">
              <a:buFontTx/>
              <a:buChar char="-"/>
            </a:pPr>
            <a:r>
              <a:rPr lang="de-AT" sz="1800" dirty="0">
                <a:latin typeface="Times New Roman" panose="02020603050405020304" pitchFamily="18" charset="0"/>
                <a:cs typeface="Times New Roman" panose="02020603050405020304" pitchFamily="18" charset="0"/>
              </a:rPr>
              <a:t>Wie schon bei DC-, ist auch an AC-Quellen der Ausdruck P negativ, was nach P=S*</a:t>
            </a:r>
            <a:r>
              <a:rPr lang="de-AT" sz="1800" dirty="0" err="1">
                <a:latin typeface="Times New Roman" panose="02020603050405020304" pitchFamily="18" charset="0"/>
                <a:cs typeface="Times New Roman" panose="02020603050405020304" pitchFamily="18" charset="0"/>
              </a:rPr>
              <a:t>cos</a:t>
            </a:r>
            <a:r>
              <a:rPr lang="de-AT" sz="1800" dirty="0" err="1">
                <a:latin typeface="Symbol" charset="2"/>
                <a:ea typeface="Symbol" charset="2"/>
                <a:cs typeface="Symbol" charset="2"/>
              </a:rPr>
              <a:t>j</a:t>
            </a:r>
            <a:r>
              <a:rPr lang="de-AT" sz="1800" dirty="0">
                <a:latin typeface="Times New Roman" charset="0"/>
                <a:ea typeface="Times New Roman" charset="0"/>
                <a:cs typeface="Times New Roman" charset="0"/>
              </a:rPr>
              <a:t>=</a:t>
            </a:r>
            <a:r>
              <a:rPr lang="de-AT" sz="1800" dirty="0">
                <a:latin typeface="Times New Roman" panose="02020603050405020304" pitchFamily="18" charset="0"/>
                <a:cs typeface="Times New Roman" panose="02020603050405020304" pitchFamily="18" charset="0"/>
              </a:rPr>
              <a:t>U*I*</a:t>
            </a:r>
            <a:r>
              <a:rPr lang="de-AT" sz="1800" dirty="0" err="1">
                <a:latin typeface="Times New Roman" panose="02020603050405020304" pitchFamily="18" charset="0"/>
                <a:cs typeface="Times New Roman" panose="02020603050405020304" pitchFamily="18" charset="0"/>
              </a:rPr>
              <a:t>cos</a:t>
            </a:r>
            <a:r>
              <a:rPr lang="de-AT" sz="1800" dirty="0" err="1">
                <a:latin typeface="Symbol" charset="2"/>
                <a:ea typeface="Symbol" charset="2"/>
                <a:cs typeface="Symbol" charset="2"/>
              </a:rPr>
              <a:t>j</a:t>
            </a:r>
            <a:r>
              <a:rPr lang="de-AT" sz="1800" dirty="0">
                <a:latin typeface="Times New Roman" charset="0"/>
                <a:ea typeface="Times New Roman" charset="0"/>
                <a:cs typeface="Times New Roman" charset="0"/>
              </a:rPr>
              <a:t> bedeutet, dass </a:t>
            </a:r>
            <a:r>
              <a:rPr lang="de-AT" sz="1800" dirty="0" err="1">
                <a:latin typeface="Times New Roman" panose="02020603050405020304" pitchFamily="18" charset="0"/>
                <a:cs typeface="Times New Roman" panose="02020603050405020304" pitchFamily="18" charset="0"/>
              </a:rPr>
              <a:t>cos</a:t>
            </a:r>
            <a:r>
              <a:rPr lang="de-AT" sz="1800" dirty="0" err="1">
                <a:latin typeface="Symbol" charset="2"/>
                <a:ea typeface="Symbol" charset="2"/>
                <a:cs typeface="Symbol" charset="2"/>
              </a:rPr>
              <a:t>j</a:t>
            </a:r>
            <a:r>
              <a:rPr lang="de-AT" sz="1800" dirty="0">
                <a:latin typeface="Symbol" charset="2"/>
                <a:ea typeface="Symbol" charset="2"/>
                <a:cs typeface="Symbol" charset="2"/>
              </a:rPr>
              <a:t> </a:t>
            </a:r>
            <a:r>
              <a:rPr lang="de-AT" sz="1800" dirty="0">
                <a:latin typeface="Times New Roman" charset="0"/>
                <a:ea typeface="Times New Roman" charset="0"/>
                <a:cs typeface="Times New Roman" charset="0"/>
              </a:rPr>
              <a:t>negativ, und damit der Phasenwinkel ±90° übersteigen muss.</a:t>
            </a:r>
            <a:br>
              <a:rPr lang="de-AT" sz="1800" dirty="0">
                <a:latin typeface="Times New Roman" charset="0"/>
                <a:ea typeface="Times New Roman" charset="0"/>
                <a:cs typeface="Times New Roman" charset="0"/>
              </a:rPr>
            </a:br>
            <a:endParaRPr lang="de-AT" sz="600" dirty="0">
              <a:latin typeface="Times New Roman" charset="0"/>
              <a:ea typeface="Times New Roman" charset="0"/>
              <a:cs typeface="Times New Roman" charset="0"/>
            </a:endParaRPr>
          </a:p>
          <a:p>
            <a:pPr marL="342900" indent="-342900" algn="l">
              <a:buFontTx/>
              <a:buChar char="-"/>
            </a:pPr>
            <a:r>
              <a:rPr lang="de-AT" sz="1800" dirty="0">
                <a:latin typeface="Times New Roman" charset="0"/>
                <a:ea typeface="Times New Roman" charset="0"/>
                <a:cs typeface="Times New Roman" charset="0"/>
              </a:rPr>
              <a:t>Die Wirkleistung an einem Element ist positiv, wenn der Wirkstrom Re </a:t>
            </a:r>
            <a:r>
              <a:rPr lang="de-AT" sz="1800" u="sng" dirty="0">
                <a:latin typeface="Times New Roman" charset="0"/>
                <a:ea typeface="Times New Roman" charset="0"/>
                <a:cs typeface="Times New Roman" charset="0"/>
              </a:rPr>
              <a:t>I </a:t>
            </a:r>
            <a:r>
              <a:rPr lang="de-AT" sz="1800" dirty="0">
                <a:latin typeface="Times New Roman" charset="0"/>
                <a:ea typeface="Times New Roman" charset="0"/>
                <a:cs typeface="Times New Roman" charset="0"/>
              </a:rPr>
              <a:t>bzw. die Wirkspannung Re </a:t>
            </a:r>
            <a:r>
              <a:rPr lang="de-AT" sz="1800" u="sng" dirty="0">
                <a:latin typeface="Times New Roman" charset="0"/>
                <a:ea typeface="Times New Roman" charset="0"/>
                <a:cs typeface="Times New Roman" charset="0"/>
              </a:rPr>
              <a:t>U</a:t>
            </a:r>
            <a:r>
              <a:rPr lang="de-AT" sz="1800" dirty="0">
                <a:latin typeface="Times New Roman" charset="0"/>
                <a:ea typeface="Times New Roman" charset="0"/>
                <a:cs typeface="Times New Roman" charset="0"/>
              </a:rPr>
              <a:t> in die selbe Richtung zeigt wie die Projektionsgröße (also Spannung bzw. Strom);</a:t>
            </a:r>
          </a:p>
          <a:p>
            <a:pPr marL="342900" indent="-342900" algn="l">
              <a:buFontTx/>
              <a:buChar char="-"/>
            </a:pPr>
            <a:r>
              <a:rPr lang="de-AT" sz="1800" dirty="0">
                <a:latin typeface="Times New Roman" charset="0"/>
                <a:ea typeface="Times New Roman" charset="0"/>
                <a:cs typeface="Times New Roman" charset="0"/>
              </a:rPr>
              <a:t>Die Blindleistung an einem Element wird </a:t>
            </a:r>
            <a:r>
              <a:rPr lang="mr-IN" sz="1800" dirty="0">
                <a:latin typeface="Times New Roman" charset="0"/>
                <a:ea typeface="Times New Roman" charset="0"/>
                <a:cs typeface="Times New Roman" charset="0"/>
              </a:rPr>
              <a:t>–</a:t>
            </a:r>
            <a:r>
              <a:rPr lang="de-AT" sz="1800" dirty="0">
                <a:latin typeface="Times New Roman" charset="0"/>
                <a:ea typeface="Times New Roman" charset="0"/>
                <a:cs typeface="Times New Roman" charset="0"/>
              </a:rPr>
              <a:t> willkürlich - als positiv definiert, wenn der Blindstrom Im </a:t>
            </a:r>
            <a:r>
              <a:rPr lang="de-AT" sz="1800" u="sng" dirty="0">
                <a:latin typeface="Times New Roman" charset="0"/>
                <a:ea typeface="Times New Roman" charset="0"/>
                <a:cs typeface="Times New Roman" charset="0"/>
              </a:rPr>
              <a:t>I</a:t>
            </a:r>
            <a:r>
              <a:rPr lang="de-AT" sz="1800" dirty="0">
                <a:latin typeface="Times New Roman" charset="0"/>
                <a:ea typeface="Times New Roman" charset="0"/>
                <a:cs typeface="Times New Roman" charset="0"/>
              </a:rPr>
              <a:t> gegenüber der Spannung nacheilend bzw. die Wirkspannung Im </a:t>
            </a:r>
            <a:r>
              <a:rPr lang="de-AT" sz="1800" u="sng" dirty="0">
                <a:latin typeface="Times New Roman" charset="0"/>
                <a:ea typeface="Times New Roman" charset="0"/>
                <a:cs typeface="Times New Roman" charset="0"/>
              </a:rPr>
              <a:t>U</a:t>
            </a:r>
            <a:r>
              <a:rPr lang="de-AT" sz="1800" dirty="0">
                <a:latin typeface="Times New Roman" charset="0"/>
                <a:ea typeface="Times New Roman" charset="0"/>
                <a:cs typeface="Times New Roman" charset="0"/>
              </a:rPr>
              <a:t> gegenüber dem Strom voreilend ist; damit wird eine induktive Blindleistung richtungsmäßig positiv festgelegt;</a:t>
            </a:r>
            <a:br>
              <a:rPr lang="de-AT" sz="1800" dirty="0">
                <a:latin typeface="Times New Roman" charset="0"/>
                <a:ea typeface="Times New Roman" charset="0"/>
                <a:cs typeface="Times New Roman" charset="0"/>
              </a:rPr>
            </a:br>
            <a:endParaRPr lang="de-AT" sz="600" dirty="0">
              <a:latin typeface="Times New Roman" charset="0"/>
              <a:ea typeface="Times New Roman" charset="0"/>
              <a:cs typeface="Times New Roman" charset="0"/>
            </a:endParaRPr>
          </a:p>
          <a:p>
            <a:pPr marL="342900" indent="-342900" algn="l">
              <a:buFontTx/>
              <a:buChar char="-"/>
            </a:pPr>
            <a:r>
              <a:rPr lang="de-AT" sz="1800" dirty="0">
                <a:latin typeface="Times New Roman" charset="0"/>
                <a:ea typeface="Times New Roman" charset="0"/>
                <a:cs typeface="Times New Roman" charset="0"/>
              </a:rPr>
              <a:t>Da für die Belastung von Leitungen und Generatorwicklungen der Gesamtstrom und damit die Scheinleistung von Bedeutung ist, müssen gewerbliche Nutzer auch den Blindleistungstransfer bezahlen;</a:t>
            </a:r>
            <a:br>
              <a:rPr lang="de-AT" sz="1800" dirty="0">
                <a:latin typeface="Times New Roman" charset="0"/>
                <a:ea typeface="Times New Roman" charset="0"/>
                <a:cs typeface="Times New Roman" charset="0"/>
              </a:rPr>
            </a:br>
            <a:r>
              <a:rPr lang="de-AT" sz="1800" dirty="0">
                <a:latin typeface="Times New Roman" charset="0"/>
                <a:ea typeface="Times New Roman" charset="0"/>
                <a:cs typeface="Times New Roman" charset="0"/>
              </a:rPr>
              <a:t>um diese Kosten zu reduzieren, kann die (so gut wie immer induktive) Blindleistung durch Parallelschaltung von Kondensatoren in der Betriebsinstallation teilweise oder vollständig kompensiert werden, diese Maßnahme heißt daher (Blindleistungs-) Kompensation;</a:t>
            </a:r>
          </a:p>
          <a:p>
            <a:pPr marL="342900" indent="-342900" algn="l">
              <a:buFontTx/>
              <a:buChar char="-"/>
            </a:pPr>
            <a:endParaRPr lang="de-AT" sz="1800" dirty="0">
              <a:latin typeface="Times New Roman" charset="0"/>
              <a:ea typeface="Times New Roman" charset="0"/>
              <a:cs typeface="Times New Roman" charset="0"/>
            </a:endParaRPr>
          </a:p>
        </p:txBody>
      </p:sp>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2019</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a:t>
            </a:r>
            <a:r>
              <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Transfer Zentrum Weiz</a:t>
            </a: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602343" y="682449"/>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defRPr/>
            </a:pPr>
            <a:r>
              <a:rPr lang="de-AT" sz="2800" dirty="0">
                <a:solidFill>
                  <a:prstClr val="black"/>
                </a:solidFill>
                <a:latin typeface="Times New Roman" panose="02020603050405020304" pitchFamily="18" charset="0"/>
                <a:cs typeface="Times New Roman" panose="02020603050405020304" pitchFamily="18" charset="0"/>
              </a:rPr>
              <a:t>AC-Leistungen, Kompensation</a:t>
            </a:r>
            <a:endPar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 name="Foliennummernplatzhalter 6">
            <a:extLst>
              <a:ext uri="{FF2B5EF4-FFF2-40B4-BE49-F238E27FC236}">
                <a16:creationId xmlns:a16="http://schemas.microsoft.com/office/drawing/2014/main" id="{A2291F72-7D9C-4E17-A37F-4CC620856AC8}"/>
              </a:ext>
            </a:extLst>
          </p:cNvPr>
          <p:cNvSpPr>
            <a:spLocks noGrp="1"/>
          </p:cNvSpPr>
          <p:nvPr>
            <p:ph type="sldNum" sz="quarter" idx="12"/>
          </p:nvPr>
        </p:nvSpPr>
        <p:spPr>
          <a:xfrm>
            <a:off x="8284027" y="6370205"/>
            <a:ext cx="3240315" cy="365125"/>
          </a:xfrm>
        </p:spPr>
        <p:txBody>
          <a:bodyPr/>
          <a:lstStyle/>
          <a:p>
            <a:r>
              <a:rPr lang="de-AT" dirty="0"/>
              <a:t>5. Wechselstromkreise, Folie </a:t>
            </a:r>
            <a:fld id="{7E725991-9698-40AD-BC4D-4702C78B2D3B}" type="slidenum">
              <a:rPr lang="de-AT"/>
              <a:pPr/>
              <a:t>24</a:t>
            </a:fld>
            <a:endParaRPr lang="de-AT" dirty="0"/>
          </a:p>
        </p:txBody>
      </p:sp>
      <p:pic>
        <p:nvPicPr>
          <p:cNvPr id="10" name="Bild 9"/>
          <p:cNvPicPr>
            <a:picLocks noChangeAspect="1"/>
          </p:cNvPicPr>
          <p:nvPr/>
        </p:nvPicPr>
        <p:blipFill>
          <a:blip r:embed="rId4"/>
          <a:stretch>
            <a:fillRect/>
          </a:stretch>
        </p:blipFill>
        <p:spPr>
          <a:xfrm>
            <a:off x="8037576" y="2552589"/>
            <a:ext cx="3706928" cy="2028557"/>
          </a:xfrm>
          <a:prstGeom prst="rect">
            <a:avLst/>
          </a:prstGeom>
        </p:spPr>
      </p:pic>
    </p:spTree>
    <p:extLst>
      <p:ext uri="{BB962C8B-B14F-4D97-AF65-F5344CB8AC3E}">
        <p14:creationId xmlns:p14="http://schemas.microsoft.com/office/powerpoint/2010/main" val="68949534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algn="l"/>
            <a:r>
              <a:rPr lang="de-AT" dirty="0"/>
              <a:t>© Adolf E. Reinhart, 2019</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tabLst>
                <a:tab pos="10668000" algn="r"/>
              </a:tabLst>
            </a:pPr>
            <a:r>
              <a:rPr lang="de-AT" dirty="0"/>
              <a:t>Studien- &amp; Technologie </a:t>
            </a:r>
            <a:r>
              <a:rPr lang="de-AT"/>
              <a:t>Transfer Zentrum Weiz</a:t>
            </a:r>
            <a:r>
              <a:rPr lang="de-AT" dirty="0"/>
              <a:t>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537030" y="762003"/>
            <a:ext cx="10987314" cy="4828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2800" dirty="0">
                <a:latin typeface="Times New Roman" panose="02020603050405020304" pitchFamily="18" charset="0"/>
                <a:cs typeface="Times New Roman" panose="02020603050405020304" pitchFamily="18" charset="0"/>
              </a:rPr>
              <a:t>Rechenbeispiele</a:t>
            </a:r>
          </a:p>
        </p:txBody>
      </p:sp>
      <p:sp>
        <p:nvSpPr>
          <p:cNvPr id="10" name="Foliennummernplatzhalter 6">
            <a:extLst>
              <a:ext uri="{FF2B5EF4-FFF2-40B4-BE49-F238E27FC236}">
                <a16:creationId xmlns:a16="http://schemas.microsoft.com/office/drawing/2014/main" id="{0B84F9AF-241C-4323-9757-D93D98E0123D}"/>
              </a:ext>
            </a:extLst>
          </p:cNvPr>
          <p:cNvSpPr>
            <a:spLocks noGrp="1"/>
          </p:cNvSpPr>
          <p:nvPr>
            <p:ph type="sldNum" sz="quarter" idx="12"/>
          </p:nvPr>
        </p:nvSpPr>
        <p:spPr>
          <a:xfrm>
            <a:off x="8284027" y="6370205"/>
            <a:ext cx="3240315" cy="365125"/>
          </a:xfrm>
        </p:spPr>
        <p:txBody>
          <a:bodyPr/>
          <a:lstStyle/>
          <a:p>
            <a:r>
              <a:rPr lang="de-AT" dirty="0"/>
              <a:t>5. Wechselstromkreise, Folie </a:t>
            </a:r>
            <a:fld id="{7E725991-9698-40AD-BC4D-4702C78B2D3B}" type="slidenum">
              <a:rPr lang="de-AT"/>
              <a:pPr/>
              <a:t>25</a:t>
            </a:fld>
            <a:endParaRPr lang="de-AT" dirty="0"/>
          </a:p>
        </p:txBody>
      </p:sp>
      <p:pic>
        <p:nvPicPr>
          <p:cNvPr id="2" name="Bild 1"/>
          <p:cNvPicPr>
            <a:picLocks noChangeAspect="1"/>
          </p:cNvPicPr>
          <p:nvPr/>
        </p:nvPicPr>
        <p:blipFill>
          <a:blip r:embed="rId2"/>
          <a:stretch>
            <a:fillRect/>
          </a:stretch>
        </p:blipFill>
        <p:spPr>
          <a:xfrm>
            <a:off x="537029" y="1132436"/>
            <a:ext cx="5159684" cy="2131607"/>
          </a:xfrm>
          <a:prstGeom prst="rect">
            <a:avLst/>
          </a:prstGeom>
        </p:spPr>
      </p:pic>
    </p:spTree>
    <p:extLst>
      <p:ext uri="{BB962C8B-B14F-4D97-AF65-F5344CB8AC3E}">
        <p14:creationId xmlns:p14="http://schemas.microsoft.com/office/powerpoint/2010/main" val="12460091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 2"/>
          <p:cNvPicPr>
            <a:picLocks noChangeAspect="1"/>
          </p:cNvPicPr>
          <p:nvPr/>
        </p:nvPicPr>
        <p:blipFill>
          <a:blip r:embed="rId2"/>
          <a:stretch>
            <a:fillRect/>
          </a:stretch>
        </p:blipFill>
        <p:spPr>
          <a:xfrm>
            <a:off x="537028" y="1111029"/>
            <a:ext cx="5818051" cy="2186748"/>
          </a:xfrm>
          <a:prstGeom prst="rect">
            <a:avLst/>
          </a:prstGeom>
        </p:spPr>
      </p:pic>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algn="l"/>
            <a:r>
              <a:rPr lang="de-AT" dirty="0"/>
              <a:t>© Adolf E. Reinhart, 2019</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tabLst>
                <a:tab pos="10668000" algn="r"/>
              </a:tabLst>
            </a:pPr>
            <a:r>
              <a:rPr lang="de-AT" dirty="0"/>
              <a:t>Studien- &amp; Technologie </a:t>
            </a:r>
            <a:r>
              <a:rPr lang="de-AT"/>
              <a:t>Transfer Zentrum Weiz</a:t>
            </a:r>
            <a:r>
              <a:rPr lang="de-AT" dirty="0"/>
              <a:t>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537030" y="762003"/>
            <a:ext cx="10987314" cy="4828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2800" dirty="0">
                <a:latin typeface="Times New Roman" panose="02020603050405020304" pitchFamily="18" charset="0"/>
                <a:cs typeface="Times New Roman" panose="02020603050405020304" pitchFamily="18" charset="0"/>
              </a:rPr>
              <a:t>Rechenbeispiele</a:t>
            </a:r>
          </a:p>
        </p:txBody>
      </p:sp>
      <p:sp>
        <p:nvSpPr>
          <p:cNvPr id="10" name="Foliennummernplatzhalter 6">
            <a:extLst>
              <a:ext uri="{FF2B5EF4-FFF2-40B4-BE49-F238E27FC236}">
                <a16:creationId xmlns:a16="http://schemas.microsoft.com/office/drawing/2014/main" id="{0B84F9AF-241C-4323-9757-D93D98E0123D}"/>
              </a:ext>
            </a:extLst>
          </p:cNvPr>
          <p:cNvSpPr>
            <a:spLocks noGrp="1"/>
          </p:cNvSpPr>
          <p:nvPr>
            <p:ph type="sldNum" sz="quarter" idx="12"/>
          </p:nvPr>
        </p:nvSpPr>
        <p:spPr>
          <a:xfrm>
            <a:off x="8284027" y="6370205"/>
            <a:ext cx="3240315" cy="365125"/>
          </a:xfrm>
        </p:spPr>
        <p:txBody>
          <a:bodyPr/>
          <a:lstStyle/>
          <a:p>
            <a:r>
              <a:rPr lang="de-AT" dirty="0"/>
              <a:t>5. Wechselstromkreise, Folie </a:t>
            </a:r>
            <a:fld id="{7E725991-9698-40AD-BC4D-4702C78B2D3B}" type="slidenum">
              <a:rPr lang="de-AT"/>
              <a:pPr/>
              <a:t>26</a:t>
            </a:fld>
            <a:endParaRPr lang="de-AT" dirty="0"/>
          </a:p>
        </p:txBody>
      </p:sp>
    </p:spTree>
    <p:extLst>
      <p:ext uri="{BB962C8B-B14F-4D97-AF65-F5344CB8AC3E}">
        <p14:creationId xmlns:p14="http://schemas.microsoft.com/office/powerpoint/2010/main" val="285934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 2"/>
          <p:cNvPicPr>
            <a:picLocks noChangeAspect="1"/>
          </p:cNvPicPr>
          <p:nvPr/>
        </p:nvPicPr>
        <p:blipFill>
          <a:blip r:embed="rId3"/>
          <a:stretch>
            <a:fillRect/>
          </a:stretch>
        </p:blipFill>
        <p:spPr>
          <a:xfrm>
            <a:off x="537029" y="1111874"/>
            <a:ext cx="5751576" cy="1297590"/>
          </a:xfrm>
          <a:prstGeom prst="rect">
            <a:avLst/>
          </a:prstGeom>
        </p:spPr>
      </p:pic>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algn="l"/>
            <a:r>
              <a:rPr lang="de-AT" dirty="0"/>
              <a:t>© Adolf E. Reinhart, 2019</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tabLst>
                <a:tab pos="10668000" algn="r"/>
              </a:tabLst>
            </a:pPr>
            <a:r>
              <a:rPr lang="de-AT" dirty="0"/>
              <a:t>Studien- &amp; Technologie </a:t>
            </a:r>
            <a:r>
              <a:rPr lang="de-AT"/>
              <a:t>Transfer Zentrum Weiz</a:t>
            </a:r>
            <a:r>
              <a:rPr lang="de-AT" dirty="0"/>
              <a:t>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537030" y="762003"/>
            <a:ext cx="10987314" cy="4828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2800" dirty="0">
                <a:latin typeface="Times New Roman" panose="02020603050405020304" pitchFamily="18" charset="0"/>
                <a:cs typeface="Times New Roman" panose="02020603050405020304" pitchFamily="18" charset="0"/>
              </a:rPr>
              <a:t>Rechenbeispiele</a:t>
            </a:r>
          </a:p>
        </p:txBody>
      </p:sp>
      <p:sp>
        <p:nvSpPr>
          <p:cNvPr id="10" name="Foliennummernplatzhalter 6">
            <a:extLst>
              <a:ext uri="{FF2B5EF4-FFF2-40B4-BE49-F238E27FC236}">
                <a16:creationId xmlns:a16="http://schemas.microsoft.com/office/drawing/2014/main" id="{0B84F9AF-241C-4323-9757-D93D98E0123D}"/>
              </a:ext>
            </a:extLst>
          </p:cNvPr>
          <p:cNvSpPr>
            <a:spLocks noGrp="1"/>
          </p:cNvSpPr>
          <p:nvPr>
            <p:ph type="sldNum" sz="quarter" idx="12"/>
          </p:nvPr>
        </p:nvSpPr>
        <p:spPr>
          <a:xfrm>
            <a:off x="8284027" y="6370205"/>
            <a:ext cx="3240315" cy="365125"/>
          </a:xfrm>
        </p:spPr>
        <p:txBody>
          <a:bodyPr/>
          <a:lstStyle/>
          <a:p>
            <a:r>
              <a:rPr lang="de-AT" dirty="0"/>
              <a:t>5. Wechselstromkreise, Folie </a:t>
            </a:r>
            <a:fld id="{7E725991-9698-40AD-BC4D-4702C78B2D3B}" type="slidenum">
              <a:rPr lang="de-AT"/>
              <a:pPr/>
              <a:t>27</a:t>
            </a:fld>
            <a:endParaRPr lang="de-AT" dirty="0"/>
          </a:p>
        </p:txBody>
      </p:sp>
    </p:spTree>
    <p:extLst>
      <p:ext uri="{BB962C8B-B14F-4D97-AF65-F5344CB8AC3E}">
        <p14:creationId xmlns:p14="http://schemas.microsoft.com/office/powerpoint/2010/main" val="168196676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37029" y="1332444"/>
            <a:ext cx="7013698" cy="4843101"/>
          </a:xfrm>
        </p:spPr>
        <p:txBody>
          <a:bodyPr>
            <a:noAutofit/>
          </a:bodyPr>
          <a:lstStyle/>
          <a:p>
            <a:pPr algn="l"/>
            <a:r>
              <a:rPr lang="de-AT" dirty="0">
                <a:latin typeface="Times New Roman" panose="02020603050405020304" pitchFamily="18" charset="0"/>
                <a:cs typeface="Times New Roman" panose="02020603050405020304" pitchFamily="18" charset="0"/>
              </a:rPr>
              <a:t>Es gibt noch viele weitere, häufig vorkommende </a:t>
            </a:r>
            <a:br>
              <a:rPr lang="de-AT" dirty="0">
                <a:latin typeface="Times New Roman" panose="02020603050405020304" pitchFamily="18" charset="0"/>
                <a:cs typeface="Times New Roman" panose="02020603050405020304" pitchFamily="18" charset="0"/>
              </a:rPr>
            </a:br>
            <a:r>
              <a:rPr lang="de-AT" dirty="0">
                <a:latin typeface="Times New Roman" panose="02020603050405020304" pitchFamily="18" charset="0"/>
                <a:cs typeface="Times New Roman" panose="02020603050405020304" pitchFamily="18" charset="0"/>
              </a:rPr>
              <a:t>Strom- und Spannungsverläufe, hier einige Beispiele;</a:t>
            </a:r>
            <a:br>
              <a:rPr lang="de-AT" sz="2200" dirty="0">
                <a:latin typeface="Times New Roman" panose="02020603050405020304" pitchFamily="18" charset="0"/>
                <a:cs typeface="Times New Roman" panose="02020603050405020304" pitchFamily="18" charset="0"/>
              </a:rPr>
            </a:br>
            <a:endParaRPr lang="de-AT" sz="1800" dirty="0">
              <a:latin typeface="Times New Roman" panose="02020603050405020304" pitchFamily="18" charset="0"/>
              <a:cs typeface="Times New Roman" panose="02020603050405020304" pitchFamily="18" charset="0"/>
            </a:endParaRPr>
          </a:p>
          <a:p>
            <a:pPr marL="342900" indent="-342900" algn="l">
              <a:buFont typeface="Symbol" panose="05050102010706020507" pitchFamily="18" charset="2"/>
              <a:buChar char="Þ"/>
            </a:pPr>
            <a:r>
              <a:rPr lang="de-AT" sz="1800" dirty="0">
                <a:latin typeface="Times New Roman" panose="02020603050405020304" pitchFamily="18" charset="0"/>
                <a:cs typeface="Times New Roman" panose="02020603050405020304" pitchFamily="18" charset="0"/>
              </a:rPr>
              <a:t>Häufig werden Wechselspannung gleichgerichtet, was mit verschiedensten </a:t>
            </a:r>
            <a:r>
              <a:rPr lang="de-AT" sz="1800" dirty="0" err="1">
                <a:latin typeface="Times New Roman" panose="02020603050405020304" pitchFamily="18" charset="0"/>
                <a:cs typeface="Times New Roman" panose="02020603050405020304" pitchFamily="18" charset="0"/>
              </a:rPr>
              <a:t>Diodenschaltungen</a:t>
            </a:r>
            <a:r>
              <a:rPr lang="de-AT" sz="1800" dirty="0">
                <a:latin typeface="Times New Roman" panose="02020603050405020304" pitchFamily="18" charset="0"/>
                <a:cs typeface="Times New Roman" panose="02020603050405020304" pitchFamily="18" charset="0"/>
              </a:rPr>
              <a:t> erfolgen kann, </a:t>
            </a:r>
            <a:r>
              <a:rPr lang="de-AT" sz="1800">
                <a:latin typeface="Times New Roman" panose="02020603050405020304" pitchFamily="18" charset="0"/>
                <a:cs typeface="Times New Roman" panose="02020603050405020304" pitchFamily="18" charset="0"/>
              </a:rPr>
              <a:t>so z.</a:t>
            </a:r>
            <a:r>
              <a:rPr lang="de-AT" sz="1800" dirty="0">
                <a:latin typeface="Times New Roman" panose="02020603050405020304" pitchFamily="18" charset="0"/>
                <a:cs typeface="Times New Roman" panose="02020603050405020304" pitchFamily="18" charset="0"/>
              </a:rPr>
              <a:t>B. mit Einphasen- (B2) oder Dreiphasen-Vollweggleichrichtern (B6), die bei entsprechender Schaltung am </a:t>
            </a:r>
            <a:r>
              <a:rPr lang="de-AT" sz="1800">
                <a:latin typeface="Times New Roman" panose="02020603050405020304" pitchFamily="18" charset="0"/>
                <a:cs typeface="Times New Roman" panose="02020603050405020304" pitchFamily="18" charset="0"/>
              </a:rPr>
              <a:t>selben Drehstromnetz </a:t>
            </a:r>
            <a:r>
              <a:rPr lang="de-AT" sz="1800" dirty="0">
                <a:latin typeface="Times New Roman" panose="02020603050405020304" pitchFamily="18" charset="0"/>
                <a:cs typeface="Times New Roman" panose="02020603050405020304" pitchFamily="18" charset="0"/>
              </a:rPr>
              <a:t>die </a:t>
            </a:r>
            <a:r>
              <a:rPr lang="de-AT" sz="1800">
                <a:latin typeface="Times New Roman" panose="02020603050405020304" pitchFamily="18" charset="0"/>
                <a:cs typeface="Times New Roman" panose="02020603050405020304" pitchFamily="18" charset="0"/>
              </a:rPr>
              <a:t>oben gezeigten Spannungsverläufe erzeugen</a:t>
            </a:r>
            <a:r>
              <a:rPr lang="de-AT" sz="1800" dirty="0">
                <a:latin typeface="Times New Roman" panose="02020603050405020304" pitchFamily="18" charset="0"/>
                <a:cs typeface="Times New Roman" panose="02020603050405020304" pitchFamily="18" charset="0"/>
              </a:rPr>
              <a:t>;</a:t>
            </a:r>
          </a:p>
          <a:p>
            <a:pPr marL="342900" indent="-342900" algn="l">
              <a:buFont typeface="Symbol" panose="05050102010706020507" pitchFamily="18" charset="2"/>
              <a:buChar char="Þ"/>
            </a:pPr>
            <a:r>
              <a:rPr lang="de-AT" sz="1800" dirty="0">
                <a:latin typeface="Times New Roman" panose="02020603050405020304" pitchFamily="18" charset="0"/>
                <a:cs typeface="Times New Roman" panose="02020603050405020304" pitchFamily="18" charset="0"/>
              </a:rPr>
              <a:t>Bei Elektronik-Anwendungen sind symmetrische Rechteck- und Dreieckspannungen oft verwendete Anregungssignale, um das Verhalten einer </a:t>
            </a:r>
            <a:r>
              <a:rPr lang="de-AT" sz="1800">
                <a:latin typeface="Times New Roman" panose="02020603050405020304" pitchFamily="18" charset="0"/>
                <a:cs typeface="Times New Roman" panose="02020603050405020304" pitchFamily="18" charset="0"/>
              </a:rPr>
              <a:t>Schaltung zu </a:t>
            </a:r>
            <a:r>
              <a:rPr lang="de-AT" sz="1800" dirty="0">
                <a:latin typeface="Times New Roman" panose="02020603050405020304" pitchFamily="18" charset="0"/>
                <a:cs typeface="Times New Roman" panose="02020603050405020304" pitchFamily="18" charset="0"/>
              </a:rPr>
              <a:t>überprüfen, solche Verläufe kommen aber auch </a:t>
            </a:r>
            <a:r>
              <a:rPr lang="de-AT" sz="1800">
                <a:latin typeface="Times New Roman" panose="02020603050405020304" pitchFamily="18" charset="0"/>
                <a:cs typeface="Times New Roman" panose="02020603050405020304" pitchFamily="18" charset="0"/>
              </a:rPr>
              <a:t>im ganz </a:t>
            </a:r>
            <a:r>
              <a:rPr lang="de-AT" sz="1800" dirty="0">
                <a:latin typeface="Times New Roman" panose="02020603050405020304" pitchFamily="18" charset="0"/>
                <a:cs typeface="Times New Roman" panose="02020603050405020304" pitchFamily="18" charset="0"/>
              </a:rPr>
              <a:t>normalen Betrieb häufig vor;</a:t>
            </a:r>
          </a:p>
          <a:p>
            <a:pPr marL="342900" indent="-342900" algn="l">
              <a:buFont typeface="Symbol" panose="05050102010706020507" pitchFamily="18" charset="2"/>
              <a:buChar char="Þ"/>
            </a:pPr>
            <a:r>
              <a:rPr lang="de-AT" sz="1800" dirty="0">
                <a:latin typeface="Times New Roman" panose="02020603050405020304" pitchFamily="18" charset="0"/>
                <a:cs typeface="Times New Roman" panose="02020603050405020304" pitchFamily="18" charset="0"/>
              </a:rPr>
              <a:t>Bei verschiedensten Anwendungen wiederum gibt es pulsweiten-modulierte einseitige Rechtecksignale, </a:t>
            </a:r>
            <a:r>
              <a:rPr lang="de-AT" sz="1800">
                <a:latin typeface="Times New Roman" panose="02020603050405020304" pitchFamily="18" charset="0"/>
                <a:cs typeface="Times New Roman" panose="02020603050405020304" pitchFamily="18" charset="0"/>
              </a:rPr>
              <a:t>die z.</a:t>
            </a:r>
            <a:r>
              <a:rPr lang="de-AT" sz="1800" dirty="0">
                <a:latin typeface="Times New Roman" panose="02020603050405020304" pitchFamily="18" charset="0"/>
                <a:cs typeface="Times New Roman" panose="02020603050405020304" pitchFamily="18" charset="0"/>
              </a:rPr>
              <a:t>B. an RL-Lasten, je </a:t>
            </a:r>
            <a:r>
              <a:rPr lang="de-AT" sz="1800">
                <a:latin typeface="Times New Roman" panose="02020603050405020304" pitchFamily="18" charset="0"/>
                <a:cs typeface="Times New Roman" panose="02020603050405020304" pitchFamily="18" charset="0"/>
              </a:rPr>
              <a:t>nach Zeitkonstante </a:t>
            </a:r>
            <a:r>
              <a:rPr lang="de-AT" sz="1800" dirty="0">
                <a:latin typeface="Times New Roman" panose="02020603050405020304" pitchFamily="18" charset="0"/>
                <a:cs typeface="Times New Roman" panose="02020603050405020304" pitchFamily="18" charset="0"/>
              </a:rPr>
              <a:t>(</a:t>
            </a:r>
            <a:r>
              <a:rPr lang="de-AT" sz="1800" dirty="0" err="1">
                <a:latin typeface="Symbol" panose="05050102010706020507" pitchFamily="18" charset="2"/>
                <a:cs typeface="Times New Roman" panose="02020603050405020304" pitchFamily="18" charset="0"/>
              </a:rPr>
              <a:t>t</a:t>
            </a:r>
            <a:r>
              <a:rPr lang="de-AT" sz="1800" baseline="-25000" dirty="0" err="1">
                <a:latin typeface="Times New Roman" panose="02020603050405020304" pitchFamily="18" charset="0"/>
                <a:cs typeface="Times New Roman" panose="02020603050405020304" pitchFamily="18" charset="0"/>
              </a:rPr>
              <a:t>RL</a:t>
            </a:r>
            <a:r>
              <a:rPr lang="de-AT" sz="1800" dirty="0">
                <a:latin typeface="Times New Roman" panose="02020603050405020304" pitchFamily="18" charset="0"/>
                <a:cs typeface="Times New Roman" panose="02020603050405020304" pitchFamily="18" charset="0"/>
              </a:rPr>
              <a:t>=L/R</a:t>
            </a:r>
            <a:r>
              <a:rPr lang="de-AT" sz="1800">
                <a:latin typeface="Times New Roman" panose="02020603050405020304" pitchFamily="18" charset="0"/>
                <a:cs typeface="Times New Roman" panose="02020603050405020304" pitchFamily="18" charset="0"/>
              </a:rPr>
              <a:t>) zu den gezeigten, e-Potenz-förmigen </a:t>
            </a:r>
            <a:r>
              <a:rPr lang="de-AT" sz="1800" dirty="0">
                <a:latin typeface="Times New Roman" panose="02020603050405020304" pitchFamily="18" charset="0"/>
                <a:cs typeface="Times New Roman" panose="02020603050405020304" pitchFamily="18" charset="0"/>
              </a:rPr>
              <a:t>Stromverläufen führen, wobei bei </a:t>
            </a:r>
            <a:r>
              <a:rPr lang="de-AT" sz="1800">
                <a:latin typeface="Times New Roman" panose="02020603050405020304" pitchFamily="18" charset="0"/>
                <a:cs typeface="Times New Roman" panose="02020603050405020304" pitchFamily="18" charset="0"/>
              </a:rPr>
              <a:t>großen Zeitkonstanten </a:t>
            </a:r>
            <a:r>
              <a:rPr lang="de-AT" sz="1800" dirty="0">
                <a:latin typeface="Times New Roman" panose="02020603050405020304" pitchFamily="18" charset="0"/>
                <a:cs typeface="Times New Roman" panose="02020603050405020304" pitchFamily="18" charset="0"/>
              </a:rPr>
              <a:t>nur der Beginn der e-Funktion, also der beinahe lineare Teil auftritt;</a:t>
            </a:r>
          </a:p>
          <a:p>
            <a:pPr algn="l"/>
            <a:endParaRPr lang="de-AT" sz="2200" dirty="0">
              <a:latin typeface="Times New Roman" panose="02020603050405020304" pitchFamily="18" charset="0"/>
              <a:cs typeface="Times New Roman" panose="02020603050405020304" pitchFamily="18" charset="0"/>
            </a:endParaRPr>
          </a:p>
          <a:p>
            <a:pPr algn="l"/>
            <a:br>
              <a:rPr lang="de-AT" sz="2200" dirty="0">
                <a:latin typeface="Times New Roman" panose="02020603050405020304" pitchFamily="18" charset="0"/>
                <a:cs typeface="Times New Roman" panose="02020603050405020304" pitchFamily="18" charset="0"/>
              </a:rPr>
            </a:br>
            <a:endParaRPr lang="de-AT" dirty="0">
              <a:latin typeface="Times New Roman" panose="02020603050405020304" pitchFamily="18" charset="0"/>
              <a:cs typeface="Times New Roman" panose="02020603050405020304" pitchFamily="18" charset="0"/>
            </a:endParaRPr>
          </a:p>
          <a:p>
            <a:pPr algn="l"/>
            <a:r>
              <a:rPr lang="de-AT" dirty="0">
                <a:latin typeface="Times New Roman" panose="02020603050405020304" pitchFamily="18" charset="0"/>
                <a:cs typeface="Times New Roman" panose="02020603050405020304" pitchFamily="18" charset="0"/>
              </a:rPr>
              <a:t> </a:t>
            </a:r>
          </a:p>
        </p:txBody>
      </p:sp>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2019</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a:t>
            </a:r>
            <a:r>
              <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Transfer Zentrum Weiz</a:t>
            </a: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602343" y="682449"/>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Strom- und Spannungsarten</a:t>
            </a:r>
          </a:p>
        </p:txBody>
      </p:sp>
      <p:sp>
        <p:nvSpPr>
          <p:cNvPr id="13" name="Foliennummernplatzhalter 6">
            <a:extLst>
              <a:ext uri="{FF2B5EF4-FFF2-40B4-BE49-F238E27FC236}">
                <a16:creationId xmlns:a16="http://schemas.microsoft.com/office/drawing/2014/main" id="{A2291F72-7D9C-4E17-A37F-4CC620856AC8}"/>
              </a:ext>
            </a:extLst>
          </p:cNvPr>
          <p:cNvSpPr>
            <a:spLocks noGrp="1"/>
          </p:cNvSpPr>
          <p:nvPr>
            <p:ph type="sldNum" sz="quarter" idx="12"/>
          </p:nvPr>
        </p:nvSpPr>
        <p:spPr>
          <a:xfrm>
            <a:off x="8284027" y="6370205"/>
            <a:ext cx="3240315" cy="365125"/>
          </a:xfrm>
        </p:spPr>
        <p:txBody>
          <a:bodyPr/>
          <a:lstStyle/>
          <a:p>
            <a:r>
              <a:rPr lang="de-AT" dirty="0"/>
              <a:t>5. Wechselstromkreise, Folie </a:t>
            </a:r>
            <a:fld id="{7E725991-9698-40AD-BC4D-4702C78B2D3B}" type="slidenum">
              <a:rPr lang="de-AT"/>
              <a:pPr/>
              <a:t>3</a:t>
            </a:fld>
            <a:endParaRPr lang="de-AT" dirty="0"/>
          </a:p>
        </p:txBody>
      </p:sp>
      <p:pic>
        <p:nvPicPr>
          <p:cNvPr id="4" name="Grafik 3">
            <a:extLst>
              <a:ext uri="{FF2B5EF4-FFF2-40B4-BE49-F238E27FC236}">
                <a16:creationId xmlns:a16="http://schemas.microsoft.com/office/drawing/2014/main" id="{6156AD7F-EFA1-43C0-A7EC-7A3A0F9E3712}"/>
              </a:ext>
            </a:extLst>
          </p:cNvPr>
          <p:cNvPicPr>
            <a:picLocks noChangeAspect="1"/>
          </p:cNvPicPr>
          <p:nvPr/>
        </p:nvPicPr>
        <p:blipFill rotWithShape="1">
          <a:blip r:embed="rId2"/>
          <a:srcRect l="14291" t="404" r="19524" b="10139"/>
          <a:stretch/>
        </p:blipFill>
        <p:spPr>
          <a:xfrm>
            <a:off x="7550727" y="1167748"/>
            <a:ext cx="3713020" cy="5098199"/>
          </a:xfrm>
          <a:prstGeom prst="rect">
            <a:avLst/>
          </a:prstGeom>
        </p:spPr>
      </p:pic>
    </p:spTree>
    <p:extLst>
      <p:ext uri="{BB962C8B-B14F-4D97-AF65-F5344CB8AC3E}">
        <p14:creationId xmlns:p14="http://schemas.microsoft.com/office/powerpoint/2010/main" val="348020416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ADEF958B-6730-4FFE-B8F6-959111970C9B}"/>
              </a:ext>
            </a:extLst>
          </p:cNvPr>
          <p:cNvPicPr>
            <a:picLocks noChangeAspect="1"/>
          </p:cNvPicPr>
          <p:nvPr/>
        </p:nvPicPr>
        <p:blipFill rotWithShape="1">
          <a:blip r:embed="rId2"/>
          <a:srcRect l="14409" r="8587"/>
          <a:stretch/>
        </p:blipFill>
        <p:spPr>
          <a:xfrm>
            <a:off x="5067299" y="2285954"/>
            <a:ext cx="6172201" cy="3148643"/>
          </a:xfrm>
          <a:prstGeom prst="rect">
            <a:avLst/>
          </a:prstGeom>
        </p:spPr>
      </p:pic>
      <mc:AlternateContent xmlns:mc="http://schemas.openxmlformats.org/markup-compatibility/2006" xmlns:a14="http://schemas.microsoft.com/office/drawing/2010/main">
        <mc:Choice Requires="a14">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37028" y="1332445"/>
                <a:ext cx="10987313" cy="815010"/>
              </a:xfrm>
            </p:spPr>
            <p:txBody>
              <a:bodyPr>
                <a:noAutofit/>
              </a:bodyPr>
              <a:lstStyle/>
              <a:p>
                <a:pPr algn="l"/>
                <a:r>
                  <a:rPr lang="de-AT" sz="2000" dirty="0">
                    <a:latin typeface="Times New Roman" panose="02020603050405020304" pitchFamily="18" charset="0"/>
                    <a:cs typeface="Times New Roman" panose="02020603050405020304" pitchFamily="18" charset="0"/>
                  </a:rPr>
                  <a:t>Ideale Sinusgrößen haben die Funktionsgleichung </a:t>
                </a:r>
                <a14:m>
                  <m:oMath xmlns:m="http://schemas.openxmlformats.org/officeDocument/2006/math">
                    <m:r>
                      <a:rPr lang="de-AT" sz="2000" b="0" i="1" smtClean="0">
                        <a:latin typeface="Cambria Math" panose="02040503050406030204" pitchFamily="18" charset="0"/>
                        <a:cs typeface="Times New Roman" panose="02020603050405020304" pitchFamily="18" charset="0"/>
                      </a:rPr>
                      <m:t>𝑦</m:t>
                    </m:r>
                    <m:r>
                      <a:rPr lang="de-AT" sz="2000" b="0" i="1" smtClean="0">
                        <a:latin typeface="Cambria Math" panose="02040503050406030204" pitchFamily="18" charset="0"/>
                        <a:cs typeface="Times New Roman" panose="02020603050405020304" pitchFamily="18" charset="0"/>
                      </a:rPr>
                      <m:t>=</m:t>
                    </m:r>
                    <m:acc>
                      <m:accPr>
                        <m:chr m:val="̂"/>
                        <m:ctrlPr>
                          <a:rPr lang="de-AT" sz="2000" b="0" i="1" smtClean="0">
                            <a:latin typeface="Cambria Math" panose="02040503050406030204" pitchFamily="18" charset="0"/>
                            <a:cs typeface="Times New Roman" panose="02020603050405020304" pitchFamily="18" charset="0"/>
                          </a:rPr>
                        </m:ctrlPr>
                      </m:accPr>
                      <m:e>
                        <m:r>
                          <a:rPr lang="de-AT" sz="2000" b="0" i="1" smtClean="0">
                            <a:latin typeface="Cambria Math" panose="02040503050406030204" pitchFamily="18" charset="0"/>
                            <a:cs typeface="Times New Roman" panose="02020603050405020304" pitchFamily="18" charset="0"/>
                          </a:rPr>
                          <m:t>𝑦</m:t>
                        </m:r>
                      </m:e>
                    </m:acc>
                    <m:r>
                      <a:rPr lang="de-AT" sz="2000" b="0" i="1"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de-AT" sz="2000" b="0" i="0" smtClean="0">
                        <a:latin typeface="Cambria Math" panose="02040503050406030204" pitchFamily="18" charset="0"/>
                        <a:ea typeface="Cambria Math" panose="02040503050406030204" pitchFamily="18" charset="0"/>
                        <a:cs typeface="Times New Roman" panose="02020603050405020304" pitchFamily="18" charset="0"/>
                      </a:rPr>
                      <m:t>sin</m:t>
                    </m:r>
                    <m:r>
                      <a:rPr lang="de-AT"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de-AT" sz="2000" b="0" i="1" smtClean="0">
                        <a:latin typeface="Cambria Math" panose="02040503050406030204" pitchFamily="18" charset="0"/>
                        <a:ea typeface="Cambria Math" panose="02040503050406030204" pitchFamily="18" charset="0"/>
                        <a:cs typeface="Times New Roman" panose="02020603050405020304" pitchFamily="18" charset="0"/>
                      </a:rPr>
                      <m:t>𝜔</m:t>
                    </m:r>
                    <m:r>
                      <a:rPr lang="de-AT" sz="2000" b="0" i="1" smtClean="0">
                        <a:latin typeface="Cambria Math" panose="02040503050406030204" pitchFamily="18" charset="0"/>
                        <a:ea typeface="Cambria Math" panose="02040503050406030204" pitchFamily="18" charset="0"/>
                        <a:cs typeface="Times New Roman" panose="02020603050405020304" pitchFamily="18" charset="0"/>
                      </a:rPr>
                      <m:t>𝑡</m:t>
                    </m:r>
                    <m:r>
                      <a:rPr lang="de-AT"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de-AT"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de-AT" sz="2000" b="0" i="1" smtClean="0">
                            <a:latin typeface="Cambria Math" panose="02040503050406030204" pitchFamily="18" charset="0"/>
                            <a:ea typeface="Cambria Math" panose="02040503050406030204" pitchFamily="18" charset="0"/>
                            <a:cs typeface="Times New Roman" panose="02020603050405020304" pitchFamily="18" charset="0"/>
                          </a:rPr>
                          <m:t>𝜑</m:t>
                        </m:r>
                      </m:e>
                      <m:sub>
                        <m:r>
                          <a:rPr lang="de-AT" sz="2000" b="0" i="1" smtClean="0">
                            <a:latin typeface="Cambria Math" panose="02040503050406030204" pitchFamily="18" charset="0"/>
                            <a:ea typeface="Cambria Math" panose="02040503050406030204" pitchFamily="18" charset="0"/>
                            <a:cs typeface="Times New Roman" panose="02020603050405020304" pitchFamily="18" charset="0"/>
                          </a:rPr>
                          <m:t>𝑦</m:t>
                        </m:r>
                      </m:sub>
                    </m:sSub>
                    <m:r>
                      <a:rPr lang="de-AT"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de-AT" sz="2000" dirty="0">
                    <a:latin typeface="Times New Roman" panose="02020603050405020304" pitchFamily="18" charset="0"/>
                    <a:cs typeface="Times New Roman" panose="02020603050405020304" pitchFamily="18" charset="0"/>
                  </a:rPr>
                  <a:t>, mit den folgenden Kenngrößen (für Spannungen und Ströme notiert):</a:t>
                </a:r>
              </a:p>
              <a:p>
                <a:pPr algn="l"/>
                <a:endParaRPr lang="de-AT" sz="2000" dirty="0">
                  <a:latin typeface="Times New Roman" panose="02020603050405020304" pitchFamily="18" charset="0"/>
                  <a:cs typeface="Times New Roman" panose="02020603050405020304" pitchFamily="18" charset="0"/>
                </a:endParaRPr>
              </a:p>
            </p:txBody>
          </p:sp>
        </mc:Choice>
        <mc:Fallback xmlns="">
          <p:sp>
            <p:nvSpPr>
              <p:cNvPr id="3" name="Untertitel 2">
                <a:extLst>
                  <a:ext uri="{FF2B5EF4-FFF2-40B4-BE49-F238E27FC236}">
                    <a16:creationId xmlns:a16="http://schemas.microsoft.com/office/drawing/2014/main" id="{C81FE997-533F-4518-A12C-114B71032D87}"/>
                  </a:ext>
                </a:extLst>
              </p:cNvPr>
              <p:cNvSpPr>
                <a:spLocks noGrp="1" noRot="1" noChangeAspect="1" noMove="1" noResize="1" noEditPoints="1" noAdjustHandles="1" noChangeArrowheads="1" noChangeShapeType="1" noTextEdit="1"/>
              </p:cNvSpPr>
              <p:nvPr>
                <p:ph type="subTitle" idx="1"/>
              </p:nvPr>
            </p:nvSpPr>
            <p:spPr>
              <a:xfrm>
                <a:off x="537028" y="1332445"/>
                <a:ext cx="10987313" cy="815010"/>
              </a:xfrm>
              <a:blipFill>
                <a:blip r:embed="rId3"/>
                <a:stretch>
                  <a:fillRect l="-555" t="-7519"/>
                </a:stretch>
              </a:blipFill>
            </p:spPr>
            <p:txBody>
              <a:bodyPr/>
              <a:lstStyle/>
              <a:p>
                <a:r>
                  <a:rPr lang="de-AT">
                    <a:noFill/>
                  </a:rPr>
                  <a:t> </a:t>
                </a:r>
              </a:p>
            </p:txBody>
          </p:sp>
        </mc:Fallback>
      </mc:AlternateContent>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2019</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a:t>
            </a:r>
            <a:r>
              <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Transfer Zentrum Weiz</a:t>
            </a: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602343" y="682449"/>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Ideale Wechselgrößen (Ströme, Spannungen)</a:t>
            </a:r>
          </a:p>
        </p:txBody>
      </p:sp>
      <p:sp>
        <p:nvSpPr>
          <p:cNvPr id="13" name="Foliennummernplatzhalter 6">
            <a:extLst>
              <a:ext uri="{FF2B5EF4-FFF2-40B4-BE49-F238E27FC236}">
                <a16:creationId xmlns:a16="http://schemas.microsoft.com/office/drawing/2014/main" id="{A2291F72-7D9C-4E17-A37F-4CC620856AC8}"/>
              </a:ext>
            </a:extLst>
          </p:cNvPr>
          <p:cNvSpPr>
            <a:spLocks noGrp="1"/>
          </p:cNvSpPr>
          <p:nvPr>
            <p:ph type="sldNum" sz="quarter" idx="12"/>
          </p:nvPr>
        </p:nvSpPr>
        <p:spPr>
          <a:xfrm>
            <a:off x="8284027" y="6370205"/>
            <a:ext cx="3240315" cy="365125"/>
          </a:xfrm>
        </p:spPr>
        <p:txBody>
          <a:bodyPr/>
          <a:lstStyle/>
          <a:p>
            <a:r>
              <a:rPr lang="de-AT" dirty="0"/>
              <a:t>5. Wechselstromkreise, Folie </a:t>
            </a:r>
            <a:fld id="{7E725991-9698-40AD-BC4D-4702C78B2D3B}" type="slidenum">
              <a:rPr lang="de-AT"/>
              <a:pPr/>
              <a:t>4</a:t>
            </a:fld>
            <a:endParaRPr lang="de-AT" dirty="0"/>
          </a:p>
        </p:txBody>
      </p:sp>
      <mc:AlternateContent xmlns:mc="http://schemas.openxmlformats.org/markup-compatibility/2006" xmlns:a14="http://schemas.microsoft.com/office/drawing/2010/main">
        <mc:Choice Requires="a14">
          <p:sp>
            <p:nvSpPr>
              <p:cNvPr id="7" name="Rechteck 6">
                <a:extLst>
                  <a:ext uri="{FF2B5EF4-FFF2-40B4-BE49-F238E27FC236}">
                    <a16:creationId xmlns:a16="http://schemas.microsoft.com/office/drawing/2014/main" id="{7E0BDFAC-3D70-461D-A981-5F4CBB2C8DC1}"/>
                  </a:ext>
                </a:extLst>
              </p:cNvPr>
              <p:cNvSpPr/>
              <p:nvPr/>
            </p:nvSpPr>
            <p:spPr>
              <a:xfrm>
                <a:off x="537028" y="2174168"/>
                <a:ext cx="4561445" cy="3609450"/>
              </a:xfrm>
              <a:prstGeom prst="rect">
                <a:avLst/>
              </a:prstGeom>
            </p:spPr>
            <p:txBody>
              <a:bodyPr wrap="square">
                <a:spAutoFit/>
              </a:bodyPr>
              <a:lstStyle/>
              <a:p>
                <a:pPr marL="342900" indent="-342900">
                  <a:buFont typeface="Symbol" panose="05050102010706020507" pitchFamily="18" charset="2"/>
                  <a:buChar char="Þ"/>
                </a:pPr>
                <a:r>
                  <a:rPr lang="de-AT" sz="2000" dirty="0">
                    <a:latin typeface="Times New Roman" panose="02020603050405020304" pitchFamily="18" charset="0"/>
                    <a:cs typeface="Times New Roman" panose="02020603050405020304" pitchFamily="18" charset="0"/>
                  </a:rPr>
                  <a:t>Scheitelwert …   </a:t>
                </a:r>
                <a14:m>
                  <m:oMath xmlns:m="http://schemas.openxmlformats.org/officeDocument/2006/math">
                    <m:acc>
                      <m:accPr>
                        <m:chr m:val="̂"/>
                        <m:ctrlPr>
                          <a:rPr lang="de-AT" sz="2000" i="1">
                            <a:latin typeface="Cambria Math" panose="02040503050406030204" pitchFamily="18" charset="0"/>
                            <a:cs typeface="Times New Roman" panose="02020603050405020304" pitchFamily="18" charset="0"/>
                          </a:rPr>
                        </m:ctrlPr>
                      </m:accPr>
                      <m:e>
                        <m:r>
                          <a:rPr lang="de-AT" sz="2000" i="1">
                            <a:latin typeface="Cambria Math" panose="02040503050406030204" pitchFamily="18" charset="0"/>
                            <a:cs typeface="Times New Roman" panose="02020603050405020304" pitchFamily="18" charset="0"/>
                          </a:rPr>
                          <m:t>𝑢</m:t>
                        </m:r>
                      </m:e>
                    </m:acc>
                  </m:oMath>
                </a14:m>
                <a:r>
                  <a:rPr lang="de-AT" sz="20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de-AT" sz="2000" i="1">
                            <a:latin typeface="Cambria Math" panose="02040503050406030204" pitchFamily="18" charset="0"/>
                            <a:cs typeface="Times New Roman" panose="02020603050405020304" pitchFamily="18" charset="0"/>
                          </a:rPr>
                        </m:ctrlPr>
                      </m:accPr>
                      <m:e>
                        <m:r>
                          <a:rPr lang="de-AT" sz="2000" i="1">
                            <a:latin typeface="Cambria Math" panose="02040503050406030204" pitchFamily="18" charset="0"/>
                            <a:cs typeface="Times New Roman" panose="02020603050405020304" pitchFamily="18" charset="0"/>
                          </a:rPr>
                          <m:t>𝑖</m:t>
                        </m:r>
                      </m:e>
                    </m:acc>
                  </m:oMath>
                </a14:m>
                <a:r>
                  <a:rPr lang="de-AT" sz="2000" dirty="0">
                    <a:latin typeface="Times New Roman" panose="02020603050405020304" pitchFamily="18" charset="0"/>
                    <a:cs typeface="Times New Roman" panose="02020603050405020304" pitchFamily="18" charset="0"/>
                  </a:rPr>
                  <a:t>) oder </a:t>
                </a:r>
                <a14:m>
                  <m:oMath xmlns:m="http://schemas.openxmlformats.org/officeDocument/2006/math">
                    <m:acc>
                      <m:accPr>
                        <m:chr m:val="̂"/>
                        <m:ctrlPr>
                          <a:rPr lang="de-AT" sz="2000" i="1">
                            <a:latin typeface="Cambria Math" panose="02040503050406030204" pitchFamily="18" charset="0"/>
                            <a:cs typeface="Times New Roman" panose="02020603050405020304" pitchFamily="18" charset="0"/>
                          </a:rPr>
                        </m:ctrlPr>
                      </m:accPr>
                      <m:e>
                        <m:r>
                          <a:rPr lang="de-AT" sz="2000" i="1">
                            <a:latin typeface="Cambria Math" panose="02040503050406030204" pitchFamily="18" charset="0"/>
                            <a:cs typeface="Times New Roman" panose="02020603050405020304" pitchFamily="18" charset="0"/>
                          </a:rPr>
                          <m:t>𝑈</m:t>
                        </m:r>
                      </m:e>
                    </m:acc>
                  </m:oMath>
                </a14:m>
                <a:r>
                  <a:rPr lang="de-AT" sz="20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de-AT" sz="2000" i="1">
                            <a:latin typeface="Cambria Math" panose="02040503050406030204" pitchFamily="18" charset="0"/>
                            <a:cs typeface="Times New Roman" panose="02020603050405020304" pitchFamily="18" charset="0"/>
                          </a:rPr>
                        </m:ctrlPr>
                      </m:accPr>
                      <m:e>
                        <m:r>
                          <a:rPr lang="de-AT" sz="2000" i="1">
                            <a:latin typeface="Cambria Math" panose="02040503050406030204" pitchFamily="18" charset="0"/>
                            <a:cs typeface="Times New Roman" panose="02020603050405020304" pitchFamily="18" charset="0"/>
                          </a:rPr>
                          <m:t>𝐼</m:t>
                        </m:r>
                      </m:e>
                    </m:acc>
                  </m:oMath>
                </a14:m>
                <a:r>
                  <a:rPr lang="de-AT" sz="2000" dirty="0">
                    <a:latin typeface="Times New Roman" panose="02020603050405020304" pitchFamily="18" charset="0"/>
                    <a:cs typeface="Times New Roman" panose="02020603050405020304" pitchFamily="18" charset="0"/>
                  </a:rPr>
                  <a:t>)</a:t>
                </a:r>
                <a:r>
                  <a:rPr lang="de-AT" dirty="0">
                    <a:latin typeface="Times New Roman" panose="02020603050405020304" pitchFamily="18" charset="0"/>
                    <a:cs typeface="Times New Roman" panose="02020603050405020304" pitchFamily="18" charset="0"/>
                  </a:rPr>
                  <a:t> </a:t>
                </a:r>
                <a:br>
                  <a:rPr lang="de-AT" dirty="0">
                    <a:latin typeface="Times New Roman" panose="02020603050405020304" pitchFamily="18" charset="0"/>
                    <a:cs typeface="Times New Roman" panose="02020603050405020304" pitchFamily="18" charset="0"/>
                  </a:rPr>
                </a:br>
                <a:r>
                  <a:rPr lang="de-AT" dirty="0">
                    <a:latin typeface="Times New Roman" panose="02020603050405020304" pitchFamily="18" charset="0"/>
                    <a:cs typeface="Times New Roman" panose="02020603050405020304" pitchFamily="18" charset="0"/>
                  </a:rPr>
                  <a:t>auch Amplitude genannt; manchmal </a:t>
                </a:r>
                <a:br>
                  <a:rPr lang="de-AT" dirty="0">
                    <a:latin typeface="Times New Roman" panose="02020603050405020304" pitchFamily="18" charset="0"/>
                    <a:cs typeface="Times New Roman" panose="02020603050405020304" pitchFamily="18" charset="0"/>
                  </a:rPr>
                </a:br>
                <a:r>
                  <a:rPr lang="de-AT" dirty="0">
                    <a:latin typeface="Times New Roman" panose="02020603050405020304" pitchFamily="18" charset="0"/>
                    <a:cs typeface="Times New Roman" panose="02020603050405020304" pitchFamily="18" charset="0"/>
                  </a:rPr>
                  <a:t>ist auch der Scheitel-Scheitel-Wert </a:t>
                </a:r>
                <a:br>
                  <a:rPr lang="de-AT" dirty="0">
                    <a:latin typeface="Times New Roman" panose="02020603050405020304" pitchFamily="18" charset="0"/>
                    <a:cs typeface="Times New Roman" panose="02020603050405020304" pitchFamily="18" charset="0"/>
                  </a:rPr>
                </a:br>
                <a:r>
                  <a:rPr lang="de-AT" dirty="0">
                    <a:latin typeface="Times New Roman" panose="02020603050405020304" pitchFamily="18" charset="0"/>
                    <a:cs typeface="Times New Roman" panose="02020603050405020304" pitchFamily="18" charset="0"/>
                  </a:rPr>
                  <a:t>(</a:t>
                </a:r>
                <a:r>
                  <a:rPr lang="de-AT" dirty="0" err="1">
                    <a:latin typeface="Times New Roman" panose="02020603050405020304" pitchFamily="18" charset="0"/>
                    <a:cs typeface="Times New Roman" panose="02020603050405020304" pitchFamily="18" charset="0"/>
                  </a:rPr>
                  <a:t>peak</a:t>
                </a:r>
                <a:r>
                  <a:rPr lang="de-AT" dirty="0">
                    <a:latin typeface="Times New Roman" panose="02020603050405020304" pitchFamily="18" charset="0"/>
                    <a:cs typeface="Times New Roman" panose="02020603050405020304" pitchFamily="18" charset="0"/>
                  </a:rPr>
                  <a:t> </a:t>
                </a:r>
                <a:r>
                  <a:rPr lang="de-AT" dirty="0" err="1">
                    <a:latin typeface="Times New Roman" panose="02020603050405020304" pitchFamily="18" charset="0"/>
                    <a:cs typeface="Times New Roman" panose="02020603050405020304" pitchFamily="18" charset="0"/>
                  </a:rPr>
                  <a:t>to</a:t>
                </a:r>
                <a:r>
                  <a:rPr lang="de-AT" dirty="0">
                    <a:latin typeface="Times New Roman" panose="02020603050405020304" pitchFamily="18" charset="0"/>
                    <a:cs typeface="Times New Roman" panose="02020603050405020304" pitchFamily="18" charset="0"/>
                  </a:rPr>
                  <a:t> </a:t>
                </a:r>
                <a:r>
                  <a:rPr lang="de-AT" dirty="0" err="1">
                    <a:latin typeface="Times New Roman" panose="02020603050405020304" pitchFamily="18" charset="0"/>
                    <a:cs typeface="Times New Roman" panose="02020603050405020304" pitchFamily="18" charset="0"/>
                  </a:rPr>
                  <a:t>peak</a:t>
                </a:r>
                <a:r>
                  <a:rPr lang="de-AT" dirty="0">
                    <a:latin typeface="Times New Roman" panose="02020603050405020304" pitchFamily="18" charset="0"/>
                    <a:cs typeface="Times New Roman" panose="02020603050405020304" pitchFamily="18" charset="0"/>
                  </a:rPr>
                  <a:t> </a:t>
                </a:r>
                <a:r>
                  <a:rPr lang="de-AT" dirty="0" err="1">
                    <a:latin typeface="Times New Roman" panose="02020603050405020304" pitchFamily="18" charset="0"/>
                    <a:cs typeface="Times New Roman" panose="02020603050405020304" pitchFamily="18" charset="0"/>
                  </a:rPr>
                  <a:t>value</a:t>
                </a:r>
                <a:r>
                  <a:rPr lang="de-AT" dirty="0">
                    <a:latin typeface="Times New Roman" panose="02020603050405020304" pitchFamily="18" charset="0"/>
                    <a:cs typeface="Times New Roman" panose="02020603050405020304" pitchFamily="18" charset="0"/>
                  </a:rPr>
                  <a:t>) </a:t>
                </a:r>
                <a:r>
                  <a:rPr lang="de-AT" dirty="0" err="1">
                    <a:latin typeface="Times New Roman" panose="02020603050405020304" pitchFamily="18" charset="0"/>
                    <a:cs typeface="Times New Roman" panose="02020603050405020304" pitchFamily="18" charset="0"/>
                  </a:rPr>
                  <a:t>U</a:t>
                </a:r>
                <a:r>
                  <a:rPr lang="de-AT" baseline="-25000" dirty="0" err="1">
                    <a:latin typeface="Times New Roman" panose="02020603050405020304" pitchFamily="18" charset="0"/>
                    <a:cs typeface="Times New Roman" panose="02020603050405020304" pitchFamily="18" charset="0"/>
                  </a:rPr>
                  <a:t>ss</a:t>
                </a:r>
                <a:r>
                  <a:rPr lang="de-AT" dirty="0">
                    <a:latin typeface="Times New Roman" panose="02020603050405020304" pitchFamily="18" charset="0"/>
                    <a:cs typeface="Times New Roman" panose="02020603050405020304" pitchFamily="18" charset="0"/>
                  </a:rPr>
                  <a:t> bzw. </a:t>
                </a:r>
                <a:r>
                  <a:rPr lang="de-AT" dirty="0" err="1">
                    <a:latin typeface="Times New Roman" panose="02020603050405020304" pitchFamily="18" charset="0"/>
                    <a:cs typeface="Times New Roman" panose="02020603050405020304" pitchFamily="18" charset="0"/>
                  </a:rPr>
                  <a:t>U</a:t>
                </a:r>
                <a:r>
                  <a:rPr lang="de-AT" baseline="-25000" dirty="0" err="1">
                    <a:latin typeface="Times New Roman" panose="02020603050405020304" pitchFamily="18" charset="0"/>
                    <a:cs typeface="Times New Roman" panose="02020603050405020304" pitchFamily="18" charset="0"/>
                  </a:rPr>
                  <a:t>pp</a:t>
                </a:r>
                <a:r>
                  <a:rPr lang="de-AT" dirty="0">
                    <a:latin typeface="Times New Roman" panose="02020603050405020304" pitchFamily="18" charset="0"/>
                    <a:cs typeface="Times New Roman" panose="02020603050405020304" pitchFamily="18" charset="0"/>
                  </a:rPr>
                  <a:t> </a:t>
                </a:r>
                <a:br>
                  <a:rPr lang="de-AT" dirty="0">
                    <a:latin typeface="Times New Roman" panose="02020603050405020304" pitchFamily="18" charset="0"/>
                    <a:cs typeface="Times New Roman" panose="02020603050405020304" pitchFamily="18" charset="0"/>
                  </a:rPr>
                </a:br>
                <a:r>
                  <a:rPr lang="de-AT" dirty="0">
                    <a:latin typeface="Times New Roman" panose="02020603050405020304" pitchFamily="18" charset="0"/>
                    <a:cs typeface="Times New Roman" panose="02020603050405020304" pitchFamily="18" charset="0"/>
                  </a:rPr>
                  <a:t>(I</a:t>
                </a:r>
                <a:r>
                  <a:rPr lang="de-AT" baseline="-25000" dirty="0">
                    <a:latin typeface="Times New Roman" panose="02020603050405020304" pitchFamily="18" charset="0"/>
                    <a:cs typeface="Times New Roman" panose="02020603050405020304" pitchFamily="18" charset="0"/>
                  </a:rPr>
                  <a:t>ss</a:t>
                </a:r>
                <a:r>
                  <a:rPr lang="de-AT" dirty="0">
                    <a:latin typeface="Times New Roman" panose="02020603050405020304" pitchFamily="18" charset="0"/>
                    <a:cs typeface="Times New Roman" panose="02020603050405020304" pitchFamily="18" charset="0"/>
                  </a:rPr>
                  <a:t>, </a:t>
                </a:r>
                <a:r>
                  <a:rPr lang="de-AT" dirty="0" err="1">
                    <a:latin typeface="Times New Roman" panose="02020603050405020304" pitchFamily="18" charset="0"/>
                    <a:cs typeface="Times New Roman" panose="02020603050405020304" pitchFamily="18" charset="0"/>
                  </a:rPr>
                  <a:t>I</a:t>
                </a:r>
                <a:r>
                  <a:rPr lang="de-AT" baseline="-25000" dirty="0" err="1">
                    <a:latin typeface="Times New Roman" panose="02020603050405020304" pitchFamily="18" charset="0"/>
                    <a:cs typeface="Times New Roman" panose="02020603050405020304" pitchFamily="18" charset="0"/>
                  </a:rPr>
                  <a:t>pp</a:t>
                </a:r>
                <a:r>
                  <a:rPr lang="de-AT" dirty="0">
                    <a:latin typeface="Times New Roman" panose="02020603050405020304" pitchFamily="18" charset="0"/>
                    <a:cs typeface="Times New Roman" panose="02020603050405020304" pitchFamily="18" charset="0"/>
                  </a:rPr>
                  <a:t>) von Interesse;</a:t>
                </a:r>
                <a:br>
                  <a:rPr lang="de-AT" dirty="0">
                    <a:latin typeface="Times New Roman" panose="02020603050405020304" pitchFamily="18" charset="0"/>
                    <a:cs typeface="Times New Roman" panose="02020603050405020304" pitchFamily="18" charset="0"/>
                  </a:rPr>
                </a:br>
                <a:endParaRPr lang="de-AT" sz="800" dirty="0">
                  <a:latin typeface="Times New Roman" panose="02020603050405020304" pitchFamily="18" charset="0"/>
                  <a:cs typeface="Times New Roman" panose="02020603050405020304" pitchFamily="18" charset="0"/>
                </a:endParaRPr>
              </a:p>
              <a:p>
                <a:pPr marL="342900" indent="-342900">
                  <a:buFont typeface="Symbol" panose="05050102010706020507" pitchFamily="18" charset="2"/>
                  <a:buChar char="Þ"/>
                </a:pPr>
                <a:r>
                  <a:rPr lang="de-AT" sz="2000" dirty="0">
                    <a:latin typeface="Times New Roman" panose="02020603050405020304" pitchFamily="18" charset="0"/>
                    <a:cs typeface="Times New Roman" panose="02020603050405020304" pitchFamily="18" charset="0"/>
                  </a:rPr>
                  <a:t>Nullphasenwinkel   …   </a:t>
                </a:r>
                <a:r>
                  <a:rPr lang="de-AT" sz="2000" i="1" dirty="0" err="1">
                    <a:latin typeface="Symbol" panose="05050102010706020507" pitchFamily="18" charset="2"/>
                    <a:cs typeface="Times New Roman" panose="02020603050405020304" pitchFamily="18" charset="0"/>
                  </a:rPr>
                  <a:t>j</a:t>
                </a:r>
                <a:r>
                  <a:rPr lang="de-AT" sz="2000" i="1" baseline="-25000" dirty="0" err="1">
                    <a:latin typeface="Times New Roman" panose="02020603050405020304" pitchFamily="18" charset="0"/>
                    <a:cs typeface="Times New Roman" panose="02020603050405020304" pitchFamily="18" charset="0"/>
                  </a:rPr>
                  <a:t>u</a:t>
                </a:r>
                <a:r>
                  <a:rPr lang="de-AT" sz="2000" i="1" baseline="-25000" dirty="0">
                    <a:latin typeface="Times New Roman" panose="02020603050405020304" pitchFamily="18" charset="0"/>
                    <a:cs typeface="Times New Roman" panose="02020603050405020304" pitchFamily="18" charset="0"/>
                  </a:rPr>
                  <a:t> </a:t>
                </a:r>
                <a:r>
                  <a:rPr lang="de-AT" sz="2000" dirty="0">
                    <a:latin typeface="Times New Roman" panose="02020603050405020304" pitchFamily="18" charset="0"/>
                    <a:cs typeface="Times New Roman" panose="02020603050405020304" pitchFamily="18" charset="0"/>
                  </a:rPr>
                  <a:t> (</a:t>
                </a:r>
                <a:r>
                  <a:rPr lang="de-AT" sz="2000" i="1" dirty="0" err="1">
                    <a:latin typeface="Symbol" panose="05050102010706020507" pitchFamily="18" charset="2"/>
                    <a:cs typeface="Times New Roman" panose="02020603050405020304" pitchFamily="18" charset="0"/>
                  </a:rPr>
                  <a:t>j</a:t>
                </a:r>
                <a:r>
                  <a:rPr lang="de-AT" sz="2000" i="1" baseline="-25000" dirty="0" err="1">
                    <a:latin typeface="Times New Roman" panose="02020603050405020304" pitchFamily="18" charset="0"/>
                    <a:cs typeface="Times New Roman" panose="02020603050405020304" pitchFamily="18" charset="0"/>
                  </a:rPr>
                  <a:t>i</a:t>
                </a:r>
                <a:r>
                  <a:rPr lang="de-AT" sz="2000" dirty="0">
                    <a:latin typeface="Times New Roman" panose="02020603050405020304" pitchFamily="18" charset="0"/>
                    <a:cs typeface="Times New Roman" panose="02020603050405020304" pitchFamily="18" charset="0"/>
                  </a:rPr>
                  <a:t>) </a:t>
                </a:r>
                <a:br>
                  <a:rPr lang="de-AT" sz="2000" dirty="0">
                    <a:latin typeface="Times New Roman" panose="02020603050405020304" pitchFamily="18" charset="0"/>
                    <a:cs typeface="Times New Roman" panose="02020603050405020304" pitchFamily="18" charset="0"/>
                  </a:rPr>
                </a:br>
                <a:endParaRPr lang="de-AT" sz="800" dirty="0">
                  <a:latin typeface="Times New Roman" panose="02020603050405020304" pitchFamily="18" charset="0"/>
                  <a:cs typeface="Times New Roman" panose="02020603050405020304" pitchFamily="18" charset="0"/>
                </a:endParaRPr>
              </a:p>
              <a:p>
                <a:pPr marL="342900" indent="-342900">
                  <a:buFont typeface="Symbol" panose="05050102010706020507" pitchFamily="18" charset="2"/>
                  <a:buChar char="Þ"/>
                </a:pPr>
                <a:r>
                  <a:rPr lang="de-AT" sz="2000" dirty="0">
                    <a:latin typeface="Times New Roman" panose="02020603050405020304" pitchFamily="18" charset="0"/>
                    <a:cs typeface="Times New Roman" panose="02020603050405020304" pitchFamily="18" charset="0"/>
                  </a:rPr>
                  <a:t>Periode, Periodendauer   …   T=1/f</a:t>
                </a:r>
                <a:br>
                  <a:rPr lang="de-AT" sz="2000" dirty="0">
                    <a:latin typeface="Times New Roman" panose="02020603050405020304" pitchFamily="18" charset="0"/>
                    <a:cs typeface="Times New Roman" panose="02020603050405020304" pitchFamily="18" charset="0"/>
                  </a:rPr>
                </a:br>
                <a:r>
                  <a:rPr lang="de-AT" dirty="0">
                    <a:latin typeface="Times New Roman" panose="02020603050405020304" pitchFamily="18" charset="0"/>
                    <a:cs typeface="Times New Roman" panose="02020603050405020304" pitchFamily="18" charset="0"/>
                  </a:rPr>
                  <a:t>in einer Periode erreicht die Sinusfunktion wieder ihren Ausgangswert, eine Periode entspricht einem Winkel von 2</a:t>
                </a:r>
                <a:r>
                  <a:rPr lang="de-AT" dirty="0">
                    <a:latin typeface="Symbol" panose="05050102010706020507" pitchFamily="18" charset="2"/>
                    <a:cs typeface="Times New Roman" panose="02020603050405020304" pitchFamily="18" charset="0"/>
                  </a:rPr>
                  <a:t>p</a:t>
                </a:r>
                <a:r>
                  <a:rPr lang="de-AT" dirty="0">
                    <a:latin typeface="Times New Roman" panose="02020603050405020304" pitchFamily="18" charset="0"/>
                    <a:cs typeface="Times New Roman" panose="02020603050405020304" pitchFamily="18" charset="0"/>
                  </a:rPr>
                  <a:t>=360°;</a:t>
                </a:r>
                <a:br>
                  <a:rPr lang="de-AT" dirty="0">
                    <a:latin typeface="Times New Roman" panose="02020603050405020304" pitchFamily="18" charset="0"/>
                    <a:cs typeface="Times New Roman" panose="02020603050405020304" pitchFamily="18" charset="0"/>
                  </a:rPr>
                </a:br>
                <a:endParaRPr lang="de-AT" sz="800" dirty="0">
                  <a:latin typeface="Times New Roman" panose="02020603050405020304" pitchFamily="18" charset="0"/>
                  <a:cs typeface="Times New Roman" panose="02020603050405020304" pitchFamily="18" charset="0"/>
                </a:endParaRPr>
              </a:p>
              <a:p>
                <a:pPr marL="342900" indent="-342900">
                  <a:buFont typeface="Symbol" panose="05050102010706020507" pitchFamily="18" charset="2"/>
                  <a:buChar char="Þ"/>
                </a:pPr>
                <a:r>
                  <a:rPr lang="de-AT" dirty="0">
                    <a:latin typeface="Times New Roman" panose="02020603050405020304" pitchFamily="18" charset="0"/>
                    <a:cs typeface="Times New Roman" panose="02020603050405020304" pitchFamily="18" charset="0"/>
                  </a:rPr>
                  <a:t>Frequenz   …   f   (</a:t>
                </a:r>
                <a:r>
                  <a:rPr lang="de-AT" dirty="0">
                    <a:latin typeface="Symbol" panose="05050102010706020507" pitchFamily="18" charset="2"/>
                    <a:cs typeface="Times New Roman" panose="02020603050405020304" pitchFamily="18" charset="0"/>
                  </a:rPr>
                  <a:t>w</a:t>
                </a:r>
                <a:r>
                  <a:rPr lang="de-AT" dirty="0">
                    <a:latin typeface="Times New Roman" panose="02020603050405020304" pitchFamily="18" charset="0"/>
                    <a:cs typeface="Times New Roman" panose="02020603050405020304" pitchFamily="18" charset="0"/>
                  </a:rPr>
                  <a:t>= 2</a:t>
                </a:r>
                <a:r>
                  <a:rPr lang="de-AT" dirty="0">
                    <a:latin typeface="Symbol" panose="05050102010706020507" pitchFamily="18" charset="2"/>
                    <a:cs typeface="Times New Roman" panose="02020603050405020304" pitchFamily="18" charset="0"/>
                  </a:rPr>
                  <a:t>p</a:t>
                </a:r>
                <a:r>
                  <a:rPr lang="de-AT" dirty="0">
                    <a:latin typeface="Times New Roman" panose="02020603050405020304" pitchFamily="18" charset="0"/>
                    <a:cs typeface="Times New Roman" panose="02020603050405020304" pitchFamily="18" charset="0"/>
                  </a:rPr>
                  <a:t>f)</a:t>
                </a:r>
              </a:p>
            </p:txBody>
          </p:sp>
        </mc:Choice>
        <mc:Fallback xmlns="">
          <p:sp>
            <p:nvSpPr>
              <p:cNvPr id="7" name="Rechteck 6">
                <a:extLst>
                  <a:ext uri="{FF2B5EF4-FFF2-40B4-BE49-F238E27FC236}">
                    <a16:creationId xmlns:a16="http://schemas.microsoft.com/office/drawing/2014/main" id="{7E0BDFAC-3D70-461D-A981-5F4CBB2C8DC1}"/>
                  </a:ext>
                </a:extLst>
              </p:cNvPr>
              <p:cNvSpPr>
                <a:spLocks noRot="1" noChangeAspect="1" noMove="1" noResize="1" noEditPoints="1" noAdjustHandles="1" noChangeArrowheads="1" noChangeShapeType="1" noTextEdit="1"/>
              </p:cNvSpPr>
              <p:nvPr/>
            </p:nvSpPr>
            <p:spPr>
              <a:xfrm>
                <a:off x="537028" y="2174168"/>
                <a:ext cx="4561445" cy="3609450"/>
              </a:xfrm>
              <a:prstGeom prst="rect">
                <a:avLst/>
              </a:prstGeom>
              <a:blipFill>
                <a:blip r:embed="rId4"/>
                <a:stretch>
                  <a:fillRect l="-1471" t="-1014" b="-1858"/>
                </a:stretch>
              </a:blipFill>
            </p:spPr>
            <p:txBody>
              <a:bodyPr/>
              <a:lstStyle/>
              <a:p>
                <a:r>
                  <a:rPr lang="de-AT">
                    <a:noFill/>
                  </a:rPr>
                  <a:t> </a:t>
                </a:r>
              </a:p>
            </p:txBody>
          </p:sp>
        </mc:Fallback>
      </mc:AlternateContent>
      <p:sp>
        <p:nvSpPr>
          <p:cNvPr id="10" name="Rechteck 9">
            <a:extLst>
              <a:ext uri="{FF2B5EF4-FFF2-40B4-BE49-F238E27FC236}">
                <a16:creationId xmlns:a16="http://schemas.microsoft.com/office/drawing/2014/main" id="{2B8A59CE-B8B0-4334-9F13-24E4DED4D707}"/>
              </a:ext>
            </a:extLst>
          </p:cNvPr>
          <p:cNvSpPr/>
          <p:nvPr/>
        </p:nvSpPr>
        <p:spPr>
          <a:xfrm>
            <a:off x="439056" y="5662661"/>
            <a:ext cx="10987313" cy="492443"/>
          </a:xfrm>
          <a:prstGeom prst="rect">
            <a:avLst/>
          </a:prstGeom>
        </p:spPr>
        <p:txBody>
          <a:bodyPr wrap="square">
            <a:spAutoFit/>
          </a:bodyPr>
          <a:lstStyle/>
          <a:p>
            <a:pPr marL="342900" indent="-342900">
              <a:buFont typeface="Symbol" panose="05050102010706020507" pitchFamily="18" charset="2"/>
              <a:buChar char="Þ"/>
            </a:pPr>
            <a:endParaRPr lang="de-AT" sz="800" dirty="0">
              <a:latin typeface="Times New Roman" panose="02020603050405020304" pitchFamily="18" charset="0"/>
              <a:cs typeface="Times New Roman" panose="02020603050405020304" pitchFamily="18" charset="0"/>
            </a:endParaRPr>
          </a:p>
          <a:p>
            <a:pPr marL="342900" indent="-342900">
              <a:buFont typeface="Symbol" panose="05050102010706020507" pitchFamily="18" charset="2"/>
              <a:buChar char="Þ"/>
            </a:pPr>
            <a:r>
              <a:rPr lang="de-AT">
                <a:latin typeface="Times New Roman" panose="02020603050405020304" pitchFamily="18" charset="0"/>
                <a:cs typeface="Times New Roman" panose="02020603050405020304" pitchFamily="18" charset="0"/>
              </a:rPr>
              <a:t>Phasendifferenz   </a:t>
            </a:r>
            <a:r>
              <a:rPr lang="de-AT" dirty="0">
                <a:latin typeface="Times New Roman" panose="02020603050405020304" pitchFamily="18" charset="0"/>
                <a:cs typeface="Times New Roman" panose="02020603050405020304" pitchFamily="18" charset="0"/>
              </a:rPr>
              <a:t>…   </a:t>
            </a:r>
            <a:r>
              <a:rPr lang="de-AT" i="1" dirty="0" err="1">
                <a:latin typeface="Symbol" panose="05050102010706020507" pitchFamily="18" charset="2"/>
                <a:cs typeface="Times New Roman" panose="02020603050405020304" pitchFamily="18" charset="0"/>
              </a:rPr>
              <a:t>j</a:t>
            </a:r>
            <a:r>
              <a:rPr lang="de-AT" i="1" baseline="-25000" dirty="0" err="1">
                <a:latin typeface="Times New Roman" panose="02020603050405020304" pitchFamily="18" charset="0"/>
                <a:cs typeface="Times New Roman" panose="02020603050405020304" pitchFamily="18" charset="0"/>
              </a:rPr>
              <a:t>ui</a:t>
            </a:r>
            <a:r>
              <a:rPr lang="de-AT" i="1" baseline="-25000" dirty="0">
                <a:latin typeface="Times New Roman" panose="02020603050405020304" pitchFamily="18" charset="0"/>
                <a:cs typeface="Times New Roman" panose="02020603050405020304" pitchFamily="18" charset="0"/>
              </a:rPr>
              <a:t> </a:t>
            </a:r>
            <a:r>
              <a:rPr lang="de-AT" dirty="0">
                <a:latin typeface="Times New Roman" panose="02020603050405020304" pitchFamily="18" charset="0"/>
                <a:cs typeface="Times New Roman" panose="02020603050405020304" pitchFamily="18" charset="0"/>
              </a:rPr>
              <a:t>= </a:t>
            </a:r>
            <a:r>
              <a:rPr lang="de-AT" i="1" dirty="0">
                <a:latin typeface="Symbol" panose="05050102010706020507" pitchFamily="18" charset="2"/>
                <a:cs typeface="Times New Roman" panose="02020603050405020304" pitchFamily="18" charset="0"/>
              </a:rPr>
              <a:t>j</a:t>
            </a:r>
            <a:r>
              <a:rPr lang="de-AT" dirty="0">
                <a:latin typeface="Times New Roman" panose="02020603050405020304" pitchFamily="18" charset="0"/>
                <a:cs typeface="Times New Roman" panose="02020603050405020304" pitchFamily="18" charset="0"/>
              </a:rPr>
              <a:t> =</a:t>
            </a:r>
            <a:r>
              <a:rPr lang="de-AT" i="1" dirty="0">
                <a:latin typeface="Symbol" panose="05050102010706020507" pitchFamily="18" charset="2"/>
                <a:cs typeface="Times New Roman" panose="02020603050405020304" pitchFamily="18" charset="0"/>
              </a:rPr>
              <a:t> </a:t>
            </a:r>
            <a:r>
              <a:rPr lang="de-AT" i="1" dirty="0" err="1">
                <a:latin typeface="Symbol" panose="05050102010706020507" pitchFamily="18" charset="2"/>
                <a:cs typeface="Times New Roman" panose="02020603050405020304" pitchFamily="18" charset="0"/>
              </a:rPr>
              <a:t>j</a:t>
            </a:r>
            <a:r>
              <a:rPr lang="de-AT" i="1" baseline="-25000" dirty="0" err="1">
                <a:latin typeface="Times New Roman" panose="02020603050405020304" pitchFamily="18" charset="0"/>
                <a:cs typeface="Times New Roman" panose="02020603050405020304" pitchFamily="18" charset="0"/>
              </a:rPr>
              <a:t>u</a:t>
            </a:r>
            <a:r>
              <a:rPr lang="de-AT" i="1" baseline="-25000" dirty="0">
                <a:latin typeface="Times New Roman" panose="02020603050405020304" pitchFamily="18" charset="0"/>
                <a:cs typeface="Times New Roman" panose="02020603050405020304" pitchFamily="18" charset="0"/>
              </a:rPr>
              <a:t> </a:t>
            </a:r>
            <a:r>
              <a:rPr lang="de-AT" i="1" dirty="0">
                <a:latin typeface="Times New Roman" panose="02020603050405020304" pitchFamily="18" charset="0"/>
                <a:cs typeface="Times New Roman" panose="02020603050405020304" pitchFamily="18" charset="0"/>
              </a:rPr>
              <a:t>–</a:t>
            </a:r>
            <a:r>
              <a:rPr lang="de-AT" i="1" dirty="0" err="1">
                <a:latin typeface="Symbol" panose="05050102010706020507" pitchFamily="18" charset="2"/>
                <a:cs typeface="Times New Roman" panose="02020603050405020304" pitchFamily="18" charset="0"/>
              </a:rPr>
              <a:t>j</a:t>
            </a:r>
            <a:r>
              <a:rPr lang="de-AT" i="1" baseline="-25000" dirty="0" err="1">
                <a:latin typeface="Times New Roman" panose="02020603050405020304" pitchFamily="18" charset="0"/>
                <a:cs typeface="Times New Roman" panose="02020603050405020304" pitchFamily="18" charset="0"/>
              </a:rPr>
              <a:t>i</a:t>
            </a:r>
            <a:r>
              <a:rPr lang="de-AT" i="1" baseline="-25000" dirty="0">
                <a:latin typeface="Times New Roman" panose="02020603050405020304" pitchFamily="18" charset="0"/>
                <a:cs typeface="Times New Roman" panose="02020603050405020304" pitchFamily="18" charset="0"/>
              </a:rPr>
              <a:t> </a:t>
            </a:r>
            <a:r>
              <a:rPr lang="de-AT" i="1" dirty="0">
                <a:latin typeface="Times New Roman" panose="02020603050405020304" pitchFamily="18" charset="0"/>
                <a:cs typeface="Times New Roman" panose="02020603050405020304" pitchFamily="18" charset="0"/>
              </a:rPr>
              <a:t>; </a:t>
            </a:r>
            <a:r>
              <a:rPr lang="de-AT" dirty="0">
                <a:latin typeface="Times New Roman" panose="02020603050405020304" pitchFamily="18" charset="0"/>
                <a:cs typeface="Times New Roman" panose="02020603050405020304" pitchFamily="18" charset="0"/>
              </a:rPr>
              <a:t>auch Phasenverschiebung, Phasenverschiebungswinkel (</a:t>
            </a:r>
            <a:r>
              <a:rPr lang="de-AT">
                <a:latin typeface="Times New Roman" panose="02020603050405020304" pitchFamily="18" charset="0"/>
                <a:cs typeface="Times New Roman" panose="02020603050405020304" pitchFamily="18" charset="0"/>
              </a:rPr>
              <a:t>eines Zweipoles</a:t>
            </a:r>
            <a:r>
              <a:rPr lang="de-AT"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31021913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37028" y="1332444"/>
            <a:ext cx="6182427" cy="4843105"/>
          </a:xfrm>
        </p:spPr>
        <p:txBody>
          <a:bodyPr>
            <a:noAutofit/>
          </a:bodyPr>
          <a:lstStyle/>
          <a:p>
            <a:pPr algn="l"/>
            <a:r>
              <a:rPr lang="de-AT" sz="2000" dirty="0">
                <a:latin typeface="Times New Roman" panose="02020603050405020304" pitchFamily="18" charset="0"/>
                <a:cs typeface="Times New Roman" panose="02020603050405020304" pitchFamily="18" charset="0"/>
              </a:rPr>
              <a:t>Eine Wechselspannung entsteht bei Drehung einer Schleife (Spule) in einem festen Magnetfeld (oder umgekehrt), gemäß </a:t>
            </a:r>
            <a:r>
              <a:rPr lang="de-AT" sz="2000">
                <a:latin typeface="Times New Roman" panose="02020603050405020304" pitchFamily="18" charset="0"/>
                <a:cs typeface="Times New Roman" panose="02020603050405020304" pitchFamily="18" charset="0"/>
              </a:rPr>
              <a:t>dem Induktionsgesetz </a:t>
            </a:r>
            <a:r>
              <a:rPr lang="de-DE" sz="2000" dirty="0">
                <a:latin typeface="Times New Roman" panose="02020603050405020304" pitchFamily="18" charset="0"/>
              </a:rPr>
              <a:t>u</a:t>
            </a:r>
            <a:r>
              <a:rPr lang="de-DE" sz="1100" dirty="0">
                <a:latin typeface="Times New Roman" panose="02020603050405020304" pitchFamily="18" charset="0"/>
              </a:rPr>
              <a:t> </a:t>
            </a:r>
            <a:r>
              <a:rPr lang="de-DE" sz="2000" dirty="0">
                <a:latin typeface="Times New Roman" panose="02020603050405020304" pitchFamily="18" charset="0"/>
              </a:rPr>
              <a:t>= N</a:t>
            </a:r>
            <a:r>
              <a:rPr lang="de-DE" sz="2000" dirty="0">
                <a:latin typeface="Symbol" panose="05050102010706020507" pitchFamily="18" charset="2"/>
              </a:rPr>
              <a:t>*</a:t>
            </a:r>
            <a:r>
              <a:rPr lang="de-DE" sz="2000" dirty="0" err="1">
                <a:latin typeface="Times New Roman" panose="02020603050405020304" pitchFamily="18" charset="0"/>
              </a:rPr>
              <a:t>d</a:t>
            </a:r>
            <a:r>
              <a:rPr lang="de-DE" sz="2000" dirty="0" err="1">
                <a:latin typeface="Symbol" panose="05050102010706020507" pitchFamily="18" charset="2"/>
              </a:rPr>
              <a:t>F</a:t>
            </a:r>
            <a:r>
              <a:rPr lang="de-DE" sz="2000" dirty="0">
                <a:latin typeface="Times New Roman" panose="02020603050405020304" pitchFamily="18" charset="0"/>
              </a:rPr>
              <a:t>/</a:t>
            </a:r>
            <a:r>
              <a:rPr lang="de-DE" sz="2000" dirty="0" err="1">
                <a:latin typeface="Times New Roman" panose="02020603050405020304" pitchFamily="18" charset="0"/>
              </a:rPr>
              <a:t>dt</a:t>
            </a:r>
            <a:r>
              <a:rPr lang="de-DE" sz="2000" dirty="0">
                <a:latin typeface="Times New Roman" panose="02020603050405020304" pitchFamily="18" charset="0"/>
              </a:rPr>
              <a:t>;</a:t>
            </a:r>
          </a:p>
          <a:p>
            <a:pPr marL="342900" indent="-342900" algn="l">
              <a:buFont typeface="Symbol" panose="05050102010706020507" pitchFamily="18" charset="2"/>
              <a:buChar char="Þ"/>
            </a:pPr>
            <a:r>
              <a:rPr lang="de-DE" sz="2000" dirty="0">
                <a:latin typeface="Times New Roman" panose="02020603050405020304" pitchFamily="18" charset="0"/>
              </a:rPr>
              <a:t>Bei konstanter Drehbewegung mit </a:t>
            </a:r>
            <a:r>
              <a:rPr lang="de-DE" sz="2000">
                <a:latin typeface="Times New Roman" panose="02020603050405020304" pitchFamily="18" charset="0"/>
              </a:rPr>
              <a:t>der Frequenz </a:t>
            </a:r>
            <a:r>
              <a:rPr lang="de-DE" sz="2000" dirty="0">
                <a:latin typeface="Times New Roman" panose="02020603050405020304" pitchFamily="18" charset="0"/>
              </a:rPr>
              <a:t>f (Umdrehungen/Sekunde) ändert sich die Projektions-fläche der Schleife (Spule) nach der Funktion A*sin(2</a:t>
            </a:r>
            <a:r>
              <a:rPr lang="de-DE" sz="2000" dirty="0">
                <a:latin typeface="Symbol" panose="05050102010706020507" pitchFamily="18" charset="2"/>
              </a:rPr>
              <a:t>p</a:t>
            </a:r>
            <a:r>
              <a:rPr lang="de-DE" sz="2000" dirty="0">
                <a:latin typeface="Times New Roman" panose="02020603050405020304" pitchFamily="18" charset="0"/>
              </a:rPr>
              <a:t>*f*t) = A*sin(</a:t>
            </a:r>
            <a:r>
              <a:rPr lang="de-DE" sz="2000" dirty="0">
                <a:latin typeface="Symbol" panose="05050102010706020507" pitchFamily="18" charset="2"/>
              </a:rPr>
              <a:t>w</a:t>
            </a:r>
            <a:r>
              <a:rPr lang="de-DE" sz="2000" dirty="0">
                <a:latin typeface="Times New Roman" panose="02020603050405020304" pitchFamily="18" charset="0"/>
              </a:rPr>
              <a:t>*t) gegenüber dem Fluss;</a:t>
            </a:r>
          </a:p>
          <a:p>
            <a:pPr marL="342900" indent="-342900" algn="l">
              <a:buFont typeface="Symbol" panose="05050102010706020507" pitchFamily="18" charset="2"/>
              <a:buChar char="Þ"/>
            </a:pPr>
            <a:r>
              <a:rPr lang="de-DE" sz="2000" dirty="0">
                <a:latin typeface="Times New Roman" panose="02020603050405020304" pitchFamily="18" charset="0"/>
              </a:rPr>
              <a:t>Mit </a:t>
            </a:r>
            <a:r>
              <a:rPr lang="de-DE" sz="2000" dirty="0">
                <a:latin typeface="Symbol" panose="05050102010706020507" pitchFamily="18" charset="2"/>
              </a:rPr>
              <a:t>F</a:t>
            </a:r>
            <a:r>
              <a:rPr lang="de-DE" sz="2000" dirty="0">
                <a:latin typeface="Times New Roman" panose="02020603050405020304" pitchFamily="18" charset="0"/>
              </a:rPr>
              <a:t>=B*A wird daher eine Spannung u = N</a:t>
            </a:r>
            <a:r>
              <a:rPr lang="de-DE" sz="2000" dirty="0">
                <a:latin typeface="Symbol" panose="05050102010706020507" pitchFamily="18" charset="2"/>
              </a:rPr>
              <a:t>*</a:t>
            </a:r>
            <a:r>
              <a:rPr lang="de-DE" sz="2000" dirty="0" err="1">
                <a:latin typeface="Times New Roman" panose="02020603050405020304" pitchFamily="18" charset="0"/>
              </a:rPr>
              <a:t>d</a:t>
            </a:r>
            <a:r>
              <a:rPr lang="de-DE" sz="2000" dirty="0" err="1">
                <a:latin typeface="Symbol" panose="05050102010706020507" pitchFamily="18" charset="2"/>
              </a:rPr>
              <a:t>F</a:t>
            </a:r>
            <a:r>
              <a:rPr lang="de-DE" sz="2000" dirty="0">
                <a:latin typeface="Times New Roman" panose="02020603050405020304" pitchFamily="18" charset="0"/>
              </a:rPr>
              <a:t>/</a:t>
            </a:r>
            <a:r>
              <a:rPr lang="de-DE" sz="2000" dirty="0" err="1">
                <a:latin typeface="Times New Roman" panose="02020603050405020304" pitchFamily="18" charset="0"/>
              </a:rPr>
              <a:t>dt</a:t>
            </a:r>
            <a:r>
              <a:rPr lang="de-DE" sz="2000" dirty="0">
                <a:latin typeface="Times New Roman" panose="02020603050405020304" pitchFamily="18" charset="0"/>
              </a:rPr>
              <a:t> </a:t>
            </a:r>
            <a:br>
              <a:rPr lang="de-DE" sz="2000" dirty="0">
                <a:latin typeface="Times New Roman" panose="02020603050405020304" pitchFamily="18" charset="0"/>
              </a:rPr>
            </a:br>
            <a:r>
              <a:rPr lang="de-DE" sz="2000" dirty="0">
                <a:latin typeface="Times New Roman" panose="02020603050405020304" pitchFamily="18" charset="0"/>
              </a:rPr>
              <a:t>= N*</a:t>
            </a:r>
            <a:r>
              <a:rPr lang="de-DE" sz="2000" dirty="0">
                <a:latin typeface="Symbol" panose="05050102010706020507" pitchFamily="18" charset="2"/>
              </a:rPr>
              <a:t>F</a:t>
            </a:r>
            <a:r>
              <a:rPr lang="de-DE" sz="2000" dirty="0">
                <a:latin typeface="Times New Roman" panose="02020603050405020304" pitchFamily="18" charset="0"/>
              </a:rPr>
              <a:t>*</a:t>
            </a:r>
            <a:r>
              <a:rPr lang="de-DE" sz="2000" dirty="0">
                <a:latin typeface="Symbol" panose="05050102010706020507" pitchFamily="18" charset="2"/>
              </a:rPr>
              <a:t>w</a:t>
            </a:r>
            <a:r>
              <a:rPr lang="de-DE" sz="2000" dirty="0">
                <a:latin typeface="Times New Roman" panose="02020603050405020304" pitchFamily="18" charset="0"/>
              </a:rPr>
              <a:t>*cos(</a:t>
            </a:r>
            <a:r>
              <a:rPr lang="de-DE" sz="2000" dirty="0">
                <a:latin typeface="Symbol" panose="05050102010706020507" pitchFamily="18" charset="2"/>
              </a:rPr>
              <a:t>w</a:t>
            </a:r>
            <a:r>
              <a:rPr lang="de-DE" sz="2000" dirty="0">
                <a:latin typeface="Times New Roman" panose="02020603050405020304" pitchFamily="18" charset="0"/>
              </a:rPr>
              <a:t>*t) in die </a:t>
            </a:r>
            <a:r>
              <a:rPr lang="de-DE" sz="2000">
                <a:latin typeface="Times New Roman" panose="02020603050405020304" pitchFamily="18" charset="0"/>
              </a:rPr>
              <a:t>Spule induziert</a:t>
            </a:r>
            <a:r>
              <a:rPr lang="de-DE" sz="2000" dirty="0">
                <a:latin typeface="Times New Roman" panose="02020603050405020304" pitchFamily="18" charset="0"/>
              </a:rPr>
              <a:t>, N*</a:t>
            </a:r>
            <a:r>
              <a:rPr lang="de-DE" sz="2000" dirty="0">
                <a:latin typeface="Symbol" panose="05050102010706020507" pitchFamily="18" charset="2"/>
              </a:rPr>
              <a:t>F</a:t>
            </a:r>
            <a:r>
              <a:rPr lang="de-DE" sz="2000" dirty="0">
                <a:latin typeface="Times New Roman" panose="02020603050405020304" pitchFamily="18" charset="0"/>
              </a:rPr>
              <a:t>*</a:t>
            </a:r>
            <a:r>
              <a:rPr lang="de-DE" sz="2000" dirty="0">
                <a:latin typeface="Symbol" panose="05050102010706020507" pitchFamily="18" charset="2"/>
              </a:rPr>
              <a:t>w</a:t>
            </a:r>
            <a:r>
              <a:rPr lang="de-DE" sz="2000" dirty="0">
                <a:latin typeface="Times New Roman" panose="02020603050405020304" pitchFamily="18" charset="0"/>
                <a:cs typeface="Times New Roman" panose="02020603050405020304" pitchFamily="18" charset="0"/>
              </a:rPr>
              <a:t> ist der Scheitelwert der Spannung;</a:t>
            </a:r>
            <a:br>
              <a:rPr lang="de-DE" sz="2000" dirty="0">
                <a:latin typeface="Times New Roman" panose="02020603050405020304" pitchFamily="18" charset="0"/>
                <a:cs typeface="Times New Roman" panose="02020603050405020304" pitchFamily="18" charset="0"/>
              </a:rPr>
            </a:br>
            <a:endParaRPr lang="de-DE" sz="2000" dirty="0">
              <a:latin typeface="Times New Roman" panose="02020603050405020304" pitchFamily="18" charset="0"/>
              <a:cs typeface="Times New Roman" panose="02020603050405020304" pitchFamily="18" charset="0"/>
            </a:endParaRPr>
          </a:p>
          <a:p>
            <a:pPr marL="342900" indent="-342900" algn="l">
              <a:buFont typeface="Symbol" panose="05050102010706020507" pitchFamily="18" charset="2"/>
              <a:buChar char="Þ"/>
            </a:pPr>
            <a:r>
              <a:rPr lang="de-DE" sz="2000" dirty="0">
                <a:latin typeface="Times New Roman" panose="02020603050405020304" pitchFamily="18" charset="0"/>
                <a:cs typeface="Times New Roman" panose="02020603050405020304" pitchFamily="18" charset="0"/>
              </a:rPr>
              <a:t>Bei einem realen Wechselstromgenerator rotiert das Magnetfeld</a:t>
            </a:r>
            <a:r>
              <a:rPr lang="de-DE" sz="2000">
                <a:latin typeface="Times New Roman" panose="02020603050405020304" pitchFamily="18" charset="0"/>
                <a:cs typeface="Times New Roman" panose="02020603050405020304" pitchFamily="18" charset="0"/>
              </a:rPr>
              <a:t>, z.</a:t>
            </a:r>
            <a:r>
              <a:rPr lang="de-DE" sz="2000" dirty="0">
                <a:latin typeface="Times New Roman" panose="02020603050405020304" pitchFamily="18" charset="0"/>
                <a:cs typeface="Times New Roman" panose="02020603050405020304" pitchFamily="18" charset="0"/>
              </a:rPr>
              <a:t>B. ein Permanentmagnetsystem, die Spannung wird in die stehende </a:t>
            </a:r>
            <a:r>
              <a:rPr lang="de-DE" sz="2000">
                <a:latin typeface="Times New Roman" panose="02020603050405020304" pitchFamily="18" charset="0"/>
                <a:cs typeface="Times New Roman" panose="02020603050405020304" pitchFamily="18" charset="0"/>
              </a:rPr>
              <a:t>Spule eininduziert</a:t>
            </a:r>
            <a:r>
              <a:rPr lang="de-DE" sz="2000" dirty="0">
                <a:latin typeface="Times New Roman" panose="02020603050405020304" pitchFamily="18" charset="0"/>
                <a:cs typeface="Times New Roman" panose="02020603050405020304" pitchFamily="18" charset="0"/>
              </a:rPr>
              <a:t>;</a:t>
            </a:r>
            <a:br>
              <a:rPr lang="de-DE" sz="2000" dirty="0">
                <a:latin typeface="Times New Roman" panose="02020603050405020304" pitchFamily="18" charset="0"/>
                <a:cs typeface="Times New Roman" panose="02020603050405020304" pitchFamily="18" charset="0"/>
              </a:rPr>
            </a:br>
            <a:r>
              <a:rPr lang="de-DE" sz="2000" dirty="0">
                <a:latin typeface="Times New Roman" panose="02020603050405020304" pitchFamily="18" charset="0"/>
                <a:cs typeface="Times New Roman" panose="02020603050405020304" pitchFamily="18" charset="0"/>
              </a:rPr>
              <a:t>werden drei symmetrisch (120</a:t>
            </a:r>
            <a:r>
              <a:rPr lang="de-DE" sz="2000">
                <a:latin typeface="Times New Roman" panose="02020603050405020304" pitchFamily="18" charset="0"/>
                <a:cs typeface="Times New Roman" panose="02020603050405020304" pitchFamily="18" charset="0"/>
              </a:rPr>
              <a:t>°) versetzte </a:t>
            </a:r>
            <a:r>
              <a:rPr lang="de-DE" sz="2000" dirty="0">
                <a:latin typeface="Times New Roman" panose="02020603050405020304" pitchFamily="18" charset="0"/>
                <a:cs typeface="Times New Roman" panose="02020603050405020304" pitchFamily="18" charset="0"/>
              </a:rPr>
              <a:t>Spulen außen angebracht, entsteht ein Drehstromsystem;</a:t>
            </a:r>
          </a:p>
          <a:p>
            <a:pPr marL="342900" indent="-342900" algn="l">
              <a:buFont typeface="Symbol" panose="05050102010706020507" pitchFamily="18" charset="2"/>
              <a:buChar char="Þ"/>
            </a:pPr>
            <a:endParaRPr lang="de-DE" sz="2000" dirty="0">
              <a:latin typeface="Times New Roman" panose="02020603050405020304" pitchFamily="18" charset="0"/>
            </a:endParaRPr>
          </a:p>
          <a:p>
            <a:pPr algn="l"/>
            <a:endParaRPr lang="de-AT" sz="2000" dirty="0">
              <a:latin typeface="Times New Roman" panose="02020603050405020304" pitchFamily="18" charset="0"/>
              <a:cs typeface="Times New Roman" panose="02020603050405020304" pitchFamily="18" charset="0"/>
            </a:endParaRPr>
          </a:p>
        </p:txBody>
      </p:sp>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2019</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a:t>
            </a:r>
            <a:r>
              <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Transfer Zentrum Weiz</a:t>
            </a: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602343" y="682449"/>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Entstehung einer Wechselspannung</a:t>
            </a:r>
          </a:p>
        </p:txBody>
      </p:sp>
      <p:sp>
        <p:nvSpPr>
          <p:cNvPr id="13" name="Foliennummernplatzhalter 6">
            <a:extLst>
              <a:ext uri="{FF2B5EF4-FFF2-40B4-BE49-F238E27FC236}">
                <a16:creationId xmlns:a16="http://schemas.microsoft.com/office/drawing/2014/main" id="{A2291F72-7D9C-4E17-A37F-4CC620856AC8}"/>
              </a:ext>
            </a:extLst>
          </p:cNvPr>
          <p:cNvSpPr>
            <a:spLocks noGrp="1"/>
          </p:cNvSpPr>
          <p:nvPr>
            <p:ph type="sldNum" sz="quarter" idx="12"/>
          </p:nvPr>
        </p:nvSpPr>
        <p:spPr>
          <a:xfrm>
            <a:off x="8284027" y="6370205"/>
            <a:ext cx="3240315" cy="365125"/>
          </a:xfrm>
        </p:spPr>
        <p:txBody>
          <a:bodyPr/>
          <a:lstStyle/>
          <a:p>
            <a:r>
              <a:rPr lang="de-AT" dirty="0"/>
              <a:t>5. Wechselstromkreise, Folie </a:t>
            </a:r>
            <a:fld id="{7E725991-9698-40AD-BC4D-4702C78B2D3B}" type="slidenum">
              <a:rPr lang="de-AT"/>
              <a:pPr/>
              <a:t>5</a:t>
            </a:fld>
            <a:endParaRPr lang="de-AT" dirty="0"/>
          </a:p>
        </p:txBody>
      </p:sp>
      <p:pic>
        <p:nvPicPr>
          <p:cNvPr id="2" name="Grafik 1">
            <a:extLst>
              <a:ext uri="{FF2B5EF4-FFF2-40B4-BE49-F238E27FC236}">
                <a16:creationId xmlns:a16="http://schemas.microsoft.com/office/drawing/2014/main" id="{8A6EF7B8-4ADD-4BFC-B3A3-CFFCE6AB15A7}"/>
              </a:ext>
            </a:extLst>
          </p:cNvPr>
          <p:cNvPicPr>
            <a:picLocks noChangeAspect="1"/>
          </p:cNvPicPr>
          <p:nvPr/>
        </p:nvPicPr>
        <p:blipFill rotWithShape="1">
          <a:blip r:embed="rId2"/>
          <a:srcRect r="14070" b="21390"/>
          <a:stretch/>
        </p:blipFill>
        <p:spPr>
          <a:xfrm>
            <a:off x="7259783" y="1332446"/>
            <a:ext cx="3913434" cy="2202093"/>
          </a:xfrm>
          <a:prstGeom prst="rect">
            <a:avLst/>
          </a:prstGeom>
        </p:spPr>
      </p:pic>
      <p:pic>
        <p:nvPicPr>
          <p:cNvPr id="14" name="Grafik 13">
            <a:extLst>
              <a:ext uri="{FF2B5EF4-FFF2-40B4-BE49-F238E27FC236}">
                <a16:creationId xmlns:a16="http://schemas.microsoft.com/office/drawing/2014/main" id="{837561CD-8377-475B-83A3-F830278C192E}"/>
              </a:ext>
            </a:extLst>
          </p:cNvPr>
          <p:cNvPicPr>
            <a:picLocks noChangeAspect="1"/>
          </p:cNvPicPr>
          <p:nvPr/>
        </p:nvPicPr>
        <p:blipFill rotWithShape="1">
          <a:blip r:embed="rId3"/>
          <a:srcRect t="2897"/>
          <a:stretch/>
        </p:blipFill>
        <p:spPr>
          <a:xfrm>
            <a:off x="6719456" y="3222882"/>
            <a:ext cx="2808746" cy="2936704"/>
          </a:xfrm>
          <a:prstGeom prst="rect">
            <a:avLst/>
          </a:prstGeom>
        </p:spPr>
      </p:pic>
      <p:pic>
        <p:nvPicPr>
          <p:cNvPr id="15" name="Grafik 14">
            <a:extLst>
              <a:ext uri="{FF2B5EF4-FFF2-40B4-BE49-F238E27FC236}">
                <a16:creationId xmlns:a16="http://schemas.microsoft.com/office/drawing/2014/main" id="{6FC8996E-6347-49D4-BDC3-A7CE4AA511F1}"/>
              </a:ext>
            </a:extLst>
          </p:cNvPr>
          <p:cNvPicPr>
            <a:picLocks noChangeAspect="1"/>
          </p:cNvPicPr>
          <p:nvPr/>
        </p:nvPicPr>
        <p:blipFill>
          <a:blip r:embed="rId4"/>
          <a:stretch>
            <a:fillRect/>
          </a:stretch>
        </p:blipFill>
        <p:spPr>
          <a:xfrm>
            <a:off x="9534475" y="4006089"/>
            <a:ext cx="1989864" cy="1879524"/>
          </a:xfrm>
          <a:prstGeom prst="rect">
            <a:avLst/>
          </a:prstGeom>
        </p:spPr>
      </p:pic>
    </p:spTree>
    <p:extLst>
      <p:ext uri="{BB962C8B-B14F-4D97-AF65-F5344CB8AC3E}">
        <p14:creationId xmlns:p14="http://schemas.microsoft.com/office/powerpoint/2010/main" val="311596105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7B67769B-7ADC-4ADA-8ABC-107961EBF076}"/>
              </a:ext>
            </a:extLst>
          </p:cNvPr>
          <p:cNvPicPr>
            <a:picLocks noChangeAspect="1"/>
          </p:cNvPicPr>
          <p:nvPr/>
        </p:nvPicPr>
        <p:blipFill rotWithShape="1">
          <a:blip r:embed="rId2"/>
          <a:srcRect t="9834" b="12296"/>
          <a:stretch/>
        </p:blipFill>
        <p:spPr>
          <a:xfrm>
            <a:off x="8027554" y="984757"/>
            <a:ext cx="3308042" cy="1594277"/>
          </a:xfrm>
          <a:prstGeom prst="rect">
            <a:avLst/>
          </a:prstGeom>
        </p:spPr>
      </p:pic>
      <p:pic>
        <p:nvPicPr>
          <p:cNvPr id="14" name="Grafik 13">
            <a:extLst>
              <a:ext uri="{FF2B5EF4-FFF2-40B4-BE49-F238E27FC236}">
                <a16:creationId xmlns:a16="http://schemas.microsoft.com/office/drawing/2014/main" id="{E94C68F5-5423-49E2-AD4C-8C541D87491E}"/>
              </a:ext>
            </a:extLst>
          </p:cNvPr>
          <p:cNvPicPr>
            <a:picLocks noChangeAspect="1"/>
          </p:cNvPicPr>
          <p:nvPr/>
        </p:nvPicPr>
        <p:blipFill>
          <a:blip r:embed="rId3"/>
          <a:stretch>
            <a:fillRect/>
          </a:stretch>
        </p:blipFill>
        <p:spPr>
          <a:xfrm>
            <a:off x="8250162" y="2616982"/>
            <a:ext cx="3308042" cy="1684395"/>
          </a:xfrm>
          <a:prstGeom prst="rect">
            <a:avLst/>
          </a:prstGeom>
        </p:spPr>
      </p:pic>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37028" y="1332443"/>
            <a:ext cx="7490525" cy="4985959"/>
          </a:xfrm>
        </p:spPr>
        <p:txBody>
          <a:bodyPr>
            <a:noAutofit/>
          </a:bodyPr>
          <a:lstStyle/>
          <a:p>
            <a:pPr marL="342900" indent="-342900" algn="l">
              <a:buFontTx/>
              <a:buChar char="-"/>
            </a:pPr>
            <a:r>
              <a:rPr lang="de-AT" sz="2000" dirty="0">
                <a:latin typeface="Times New Roman" panose="02020603050405020304" pitchFamily="18" charset="0"/>
                <a:cs typeface="Times New Roman" panose="02020603050405020304" pitchFamily="18" charset="0"/>
              </a:rPr>
              <a:t>An einem (ohmschen) Widerstand, der von einem idealen Gleichstrom durchflossen wird, tritt auch eine ideale Gleichspannung der Größe U=R*I auf, die Leistung am Widerstand, die als Wärme abgeht, beträgt U*I = R*I</a:t>
            </a:r>
            <a:r>
              <a:rPr lang="de-AT" sz="2000" baseline="30000" dirty="0">
                <a:latin typeface="Times New Roman" panose="02020603050405020304" pitchFamily="18" charset="0"/>
                <a:cs typeface="Times New Roman" panose="02020603050405020304" pitchFamily="18" charset="0"/>
              </a:rPr>
              <a:t>2</a:t>
            </a:r>
            <a:r>
              <a:rPr lang="de-AT" sz="2000" dirty="0">
                <a:latin typeface="Times New Roman" panose="02020603050405020304" pitchFamily="18" charset="0"/>
                <a:cs typeface="Times New Roman" panose="02020603050405020304" pitchFamily="18" charset="0"/>
              </a:rPr>
              <a:t> = U</a:t>
            </a:r>
            <a:r>
              <a:rPr lang="de-AT" sz="2000" baseline="30000" dirty="0">
                <a:latin typeface="Times New Roman" panose="02020603050405020304" pitchFamily="18" charset="0"/>
                <a:cs typeface="Times New Roman" panose="02020603050405020304" pitchFamily="18" charset="0"/>
              </a:rPr>
              <a:t>2</a:t>
            </a:r>
            <a:r>
              <a:rPr lang="de-AT" sz="2000" dirty="0">
                <a:latin typeface="Times New Roman" panose="02020603050405020304" pitchFamily="18" charset="0"/>
                <a:cs typeface="Times New Roman" panose="02020603050405020304" pitchFamily="18" charset="0"/>
              </a:rPr>
              <a:t>/R;</a:t>
            </a:r>
          </a:p>
          <a:p>
            <a:pPr marL="342900" indent="-342900" algn="l">
              <a:buFontTx/>
              <a:buChar char="-"/>
            </a:pPr>
            <a:r>
              <a:rPr lang="de-AT" sz="2000" dirty="0">
                <a:latin typeface="Times New Roman" panose="02020603050405020304" pitchFamily="18" charset="0"/>
                <a:cs typeface="Times New Roman" panose="02020603050405020304" pitchFamily="18" charset="0"/>
              </a:rPr>
              <a:t>Fließt ein idealer Sinusstrom durch den selben Widerstand, fällt an ihm eine ebenso ideale Sinusspannung mit gleicher Phasenlage ab, die </a:t>
            </a:r>
            <a:r>
              <a:rPr lang="de-AT" sz="2000" dirty="0" err="1">
                <a:latin typeface="Times New Roman" panose="02020603050405020304" pitchFamily="18" charset="0"/>
                <a:cs typeface="Times New Roman" panose="02020603050405020304" pitchFamily="18" charset="0"/>
              </a:rPr>
              <a:t>Momentanleistung</a:t>
            </a:r>
            <a:r>
              <a:rPr lang="de-AT" sz="2000" dirty="0">
                <a:latin typeface="Times New Roman" panose="02020603050405020304" pitchFamily="18" charset="0"/>
                <a:cs typeface="Times New Roman" panose="02020603050405020304" pitchFamily="18" charset="0"/>
              </a:rPr>
              <a:t> p=u*i pulsiert mit doppelter Frequenz zwischen den Werten 0 und û*î, dieser „Scheitelwert“ der Leistung ist auch gleich R* î</a:t>
            </a:r>
            <a:r>
              <a:rPr lang="de-AT" sz="2000" baseline="30000" dirty="0">
                <a:latin typeface="Times New Roman" panose="02020603050405020304" pitchFamily="18" charset="0"/>
                <a:cs typeface="Times New Roman" panose="02020603050405020304" pitchFamily="18" charset="0"/>
              </a:rPr>
              <a:t>2</a:t>
            </a:r>
            <a:r>
              <a:rPr lang="de-AT" sz="2000" dirty="0">
                <a:latin typeface="Times New Roman" panose="02020603050405020304" pitchFamily="18" charset="0"/>
                <a:cs typeface="Times New Roman" panose="02020603050405020304" pitchFamily="18" charset="0"/>
              </a:rPr>
              <a:t> und û</a:t>
            </a:r>
            <a:r>
              <a:rPr lang="de-AT" sz="2000" baseline="30000" dirty="0">
                <a:latin typeface="Times New Roman" panose="02020603050405020304" pitchFamily="18" charset="0"/>
                <a:cs typeface="Times New Roman" panose="02020603050405020304" pitchFamily="18" charset="0"/>
              </a:rPr>
              <a:t>2</a:t>
            </a:r>
            <a:r>
              <a:rPr lang="de-AT" sz="2000" dirty="0">
                <a:latin typeface="Times New Roman" panose="02020603050405020304" pitchFamily="18" charset="0"/>
                <a:cs typeface="Times New Roman" panose="02020603050405020304" pitchFamily="18" charset="0"/>
              </a:rPr>
              <a:t>/R;</a:t>
            </a:r>
          </a:p>
          <a:p>
            <a:pPr marL="342900" indent="-342900" algn="l">
              <a:buFontTx/>
              <a:buChar char="-"/>
            </a:pPr>
            <a:r>
              <a:rPr lang="de-AT" sz="2000" dirty="0">
                <a:latin typeface="Times New Roman" panose="02020603050405020304" pitchFamily="18" charset="0"/>
                <a:cs typeface="Times New Roman" panose="02020603050405020304" pitchFamily="18" charset="0"/>
              </a:rPr>
              <a:t>Der Mittelwert der pendelnden Leistung liegt genau beim halben Wert, also ½*û*î = ½*R* î</a:t>
            </a:r>
            <a:r>
              <a:rPr lang="de-AT" sz="2000" baseline="30000" dirty="0">
                <a:latin typeface="Times New Roman" panose="02020603050405020304" pitchFamily="18" charset="0"/>
                <a:cs typeface="Times New Roman" panose="02020603050405020304" pitchFamily="18" charset="0"/>
              </a:rPr>
              <a:t>2</a:t>
            </a:r>
            <a:r>
              <a:rPr lang="de-AT" sz="2000" dirty="0">
                <a:latin typeface="Times New Roman" panose="02020603050405020304" pitchFamily="18" charset="0"/>
                <a:cs typeface="Times New Roman" panose="02020603050405020304" pitchFamily="18" charset="0"/>
              </a:rPr>
              <a:t> = ½*û</a:t>
            </a:r>
            <a:r>
              <a:rPr lang="de-AT" sz="2000" baseline="30000" dirty="0">
                <a:latin typeface="Times New Roman" panose="02020603050405020304" pitchFamily="18" charset="0"/>
                <a:cs typeface="Times New Roman" panose="02020603050405020304" pitchFamily="18" charset="0"/>
              </a:rPr>
              <a:t>2</a:t>
            </a:r>
            <a:r>
              <a:rPr lang="de-AT" sz="2000" dirty="0">
                <a:latin typeface="Times New Roman" panose="02020603050405020304" pitchFamily="18" charset="0"/>
                <a:cs typeface="Times New Roman" panose="02020603050405020304" pitchFamily="18" charset="0"/>
              </a:rPr>
              <a:t>/R und wenn man einen Wert I=î/√2 bzw. U=û/√2 einführt, ergibt sich wie bei Gleichstrom </a:t>
            </a:r>
            <a:br>
              <a:rPr lang="de-AT" sz="2000" dirty="0">
                <a:latin typeface="Times New Roman" panose="02020603050405020304" pitchFamily="18" charset="0"/>
                <a:cs typeface="Times New Roman" panose="02020603050405020304" pitchFamily="18" charset="0"/>
              </a:rPr>
            </a:br>
            <a:r>
              <a:rPr lang="de-AT" sz="2000" dirty="0">
                <a:latin typeface="Times New Roman" panose="02020603050405020304" pitchFamily="18" charset="0"/>
                <a:cs typeface="Times New Roman" panose="02020603050405020304" pitchFamily="18" charset="0"/>
              </a:rPr>
              <a:t>P = U*I = R*I</a:t>
            </a:r>
            <a:r>
              <a:rPr lang="de-AT" sz="2000" baseline="30000" dirty="0">
                <a:latin typeface="Times New Roman" panose="02020603050405020304" pitchFamily="18" charset="0"/>
                <a:cs typeface="Times New Roman" panose="02020603050405020304" pitchFamily="18" charset="0"/>
              </a:rPr>
              <a:t>2</a:t>
            </a:r>
            <a:r>
              <a:rPr lang="de-AT" sz="2000" dirty="0">
                <a:latin typeface="Times New Roman" panose="02020603050405020304" pitchFamily="18" charset="0"/>
                <a:cs typeface="Times New Roman" panose="02020603050405020304" pitchFamily="18" charset="0"/>
              </a:rPr>
              <a:t>= U</a:t>
            </a:r>
            <a:r>
              <a:rPr lang="de-AT" sz="2000" baseline="30000" dirty="0">
                <a:latin typeface="Times New Roman" panose="02020603050405020304" pitchFamily="18" charset="0"/>
                <a:cs typeface="Times New Roman" panose="02020603050405020304" pitchFamily="18" charset="0"/>
              </a:rPr>
              <a:t>2</a:t>
            </a:r>
            <a:r>
              <a:rPr lang="de-AT" sz="2000" dirty="0">
                <a:latin typeface="Times New Roman" panose="02020603050405020304" pitchFamily="18" charset="0"/>
                <a:cs typeface="Times New Roman" panose="02020603050405020304" pitchFamily="18" charset="0"/>
              </a:rPr>
              <a:t>/R;</a:t>
            </a:r>
          </a:p>
          <a:p>
            <a:pPr marL="342900" indent="-342900" algn="l">
              <a:buFontTx/>
              <a:buChar char="-"/>
            </a:pPr>
            <a:r>
              <a:rPr lang="de-AT" sz="2000" dirty="0">
                <a:latin typeface="Times New Roman" panose="02020603050405020304" pitchFamily="18" charset="0"/>
                <a:cs typeface="Times New Roman" panose="02020603050405020304" pitchFamily="18" charset="0"/>
              </a:rPr>
              <a:t>Diese Kenngröße eines Wechselsignals, das denselben </a:t>
            </a:r>
            <a:r>
              <a:rPr lang="de-AT" sz="2000" dirty="0" err="1">
                <a:latin typeface="Times New Roman" panose="02020603050405020304" pitchFamily="18" charset="0"/>
                <a:cs typeface="Times New Roman" panose="02020603050405020304" pitchFamily="18" charset="0"/>
              </a:rPr>
              <a:t>Wirkleis-tungsumsatz</a:t>
            </a:r>
            <a:r>
              <a:rPr lang="de-AT" sz="2000" dirty="0">
                <a:latin typeface="Times New Roman" panose="02020603050405020304" pitchFamily="18" charset="0"/>
                <a:cs typeface="Times New Roman" panose="02020603050405020304" pitchFamily="18" charset="0"/>
              </a:rPr>
              <a:t> hervorruft wie das gleich große Gleichsignal, heißt Effektivwert (</a:t>
            </a:r>
            <a:r>
              <a:rPr lang="de-AT" sz="2000" dirty="0" err="1">
                <a:latin typeface="Times New Roman" panose="02020603050405020304" pitchFamily="18" charset="0"/>
                <a:cs typeface="Times New Roman" panose="02020603050405020304" pitchFamily="18" charset="0"/>
              </a:rPr>
              <a:t>U</a:t>
            </a:r>
            <a:r>
              <a:rPr lang="de-AT" sz="2000" baseline="-25000" dirty="0" err="1">
                <a:latin typeface="Times New Roman" panose="02020603050405020304" pitchFamily="18" charset="0"/>
                <a:cs typeface="Times New Roman" panose="02020603050405020304" pitchFamily="18" charset="0"/>
              </a:rPr>
              <a:t>eff</a:t>
            </a:r>
            <a:r>
              <a:rPr lang="de-AT" sz="2000" dirty="0" err="1">
                <a:latin typeface="Times New Roman" panose="02020603050405020304" pitchFamily="18" charset="0"/>
                <a:cs typeface="Times New Roman" panose="02020603050405020304" pitchFamily="18" charset="0"/>
              </a:rPr>
              <a:t>,I</a:t>
            </a:r>
            <a:r>
              <a:rPr lang="de-AT" sz="2000" baseline="-25000" dirty="0" err="1">
                <a:latin typeface="Times New Roman" panose="02020603050405020304" pitchFamily="18" charset="0"/>
                <a:cs typeface="Times New Roman" panose="02020603050405020304" pitchFamily="18" charset="0"/>
              </a:rPr>
              <a:t>eff</a:t>
            </a:r>
            <a:r>
              <a:rPr lang="de-AT" sz="2000" dirty="0">
                <a:latin typeface="Times New Roman" panose="02020603050405020304" pitchFamily="18" charset="0"/>
                <a:cs typeface="Times New Roman" panose="02020603050405020304" pitchFamily="18" charset="0"/>
              </a:rPr>
              <a:t> oder nur U,I), bei Sinus gilt z.B. </a:t>
            </a:r>
            <a:r>
              <a:rPr lang="de-AT" sz="2000" dirty="0" err="1">
                <a:latin typeface="Times New Roman" panose="02020603050405020304" pitchFamily="18" charset="0"/>
                <a:cs typeface="Times New Roman" panose="02020603050405020304" pitchFamily="18" charset="0"/>
              </a:rPr>
              <a:t>I</a:t>
            </a:r>
            <a:r>
              <a:rPr lang="de-AT" sz="2000" baseline="-25000" dirty="0" err="1">
                <a:latin typeface="Times New Roman" panose="02020603050405020304" pitchFamily="18" charset="0"/>
                <a:cs typeface="Times New Roman" panose="02020603050405020304" pitchFamily="18" charset="0"/>
              </a:rPr>
              <a:t>eff</a:t>
            </a:r>
            <a:r>
              <a:rPr lang="de-AT" sz="2000" dirty="0">
                <a:latin typeface="Times New Roman" panose="02020603050405020304" pitchFamily="18" charset="0"/>
                <a:cs typeface="Times New Roman" panose="02020603050405020304" pitchFamily="18" charset="0"/>
              </a:rPr>
              <a:t>=I=Î/√2;</a:t>
            </a:r>
          </a:p>
        </p:txBody>
      </p:sp>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2019</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a:t>
            </a:r>
            <a:r>
              <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Transfer Zentrum Weiz</a:t>
            </a: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602343" y="682449"/>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defRPr/>
            </a:pPr>
            <a:r>
              <a:rPr lang="de-AT" sz="2800" dirty="0">
                <a:solidFill>
                  <a:prstClr val="black"/>
                </a:solidFill>
                <a:latin typeface="Times New Roman" panose="02020603050405020304" pitchFamily="18" charset="0"/>
                <a:cs typeface="Times New Roman" panose="02020603050405020304" pitchFamily="18" charset="0"/>
              </a:rPr>
              <a:t>Wechselgrößen, Effektivwert</a:t>
            </a:r>
            <a:endPar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 name="Foliennummernplatzhalter 6">
            <a:extLst>
              <a:ext uri="{FF2B5EF4-FFF2-40B4-BE49-F238E27FC236}">
                <a16:creationId xmlns:a16="http://schemas.microsoft.com/office/drawing/2014/main" id="{A2291F72-7D9C-4E17-A37F-4CC620856AC8}"/>
              </a:ext>
            </a:extLst>
          </p:cNvPr>
          <p:cNvSpPr>
            <a:spLocks noGrp="1"/>
          </p:cNvSpPr>
          <p:nvPr>
            <p:ph type="sldNum" sz="quarter" idx="12"/>
          </p:nvPr>
        </p:nvSpPr>
        <p:spPr>
          <a:xfrm>
            <a:off x="8284027" y="6370205"/>
            <a:ext cx="3240315" cy="365125"/>
          </a:xfrm>
        </p:spPr>
        <p:txBody>
          <a:bodyPr/>
          <a:lstStyle/>
          <a:p>
            <a:r>
              <a:rPr lang="de-AT" dirty="0"/>
              <a:t>5. Wechselstromkreise, Folie </a:t>
            </a:r>
            <a:fld id="{7E725991-9698-40AD-BC4D-4702C78B2D3B}" type="slidenum">
              <a:rPr lang="de-AT"/>
              <a:pPr/>
              <a:t>6</a:t>
            </a:fld>
            <a:endParaRPr lang="de-AT" dirty="0"/>
          </a:p>
        </p:txBody>
      </p:sp>
      <p:pic>
        <p:nvPicPr>
          <p:cNvPr id="16" name="Grafik 15">
            <a:extLst>
              <a:ext uri="{FF2B5EF4-FFF2-40B4-BE49-F238E27FC236}">
                <a16:creationId xmlns:a16="http://schemas.microsoft.com/office/drawing/2014/main" id="{FE87D1D6-8287-487C-910C-E3E695DF781E}"/>
              </a:ext>
            </a:extLst>
          </p:cNvPr>
          <p:cNvPicPr>
            <a:picLocks noChangeAspect="1"/>
          </p:cNvPicPr>
          <p:nvPr/>
        </p:nvPicPr>
        <p:blipFill>
          <a:blip r:embed="rId4"/>
          <a:stretch>
            <a:fillRect/>
          </a:stretch>
        </p:blipFill>
        <p:spPr>
          <a:xfrm>
            <a:off x="8102597" y="3996920"/>
            <a:ext cx="3603173" cy="2289195"/>
          </a:xfrm>
          <a:prstGeom prst="rect">
            <a:avLst/>
          </a:prstGeom>
        </p:spPr>
      </p:pic>
      <p:cxnSp>
        <p:nvCxnSpPr>
          <p:cNvPr id="18" name="Gerader Verbinder 17">
            <a:extLst>
              <a:ext uri="{FF2B5EF4-FFF2-40B4-BE49-F238E27FC236}">
                <a16:creationId xmlns:a16="http://schemas.microsoft.com/office/drawing/2014/main" id="{2FF61ED3-4A3B-4F7E-9023-9C3890DDEEF7}"/>
              </a:ext>
            </a:extLst>
          </p:cNvPr>
          <p:cNvCxnSpPr/>
          <p:nvPr/>
        </p:nvCxnSpPr>
        <p:spPr>
          <a:xfrm>
            <a:off x="2854295" y="4648912"/>
            <a:ext cx="153825" cy="0"/>
          </a:xfrm>
          <a:prstGeom prst="line">
            <a:avLst/>
          </a:prstGeom>
        </p:spPr>
        <p:style>
          <a:lnRef idx="1">
            <a:schemeClr val="dk1"/>
          </a:lnRef>
          <a:fillRef idx="0">
            <a:schemeClr val="dk1"/>
          </a:fillRef>
          <a:effectRef idx="0">
            <a:schemeClr val="dk1"/>
          </a:effectRef>
          <a:fontRef idx="minor">
            <a:schemeClr val="tx1"/>
          </a:fontRef>
        </p:style>
      </p:cxnSp>
      <p:cxnSp>
        <p:nvCxnSpPr>
          <p:cNvPr id="19" name="Gerader Verbinder 18">
            <a:extLst>
              <a:ext uri="{FF2B5EF4-FFF2-40B4-BE49-F238E27FC236}">
                <a16:creationId xmlns:a16="http://schemas.microsoft.com/office/drawing/2014/main" id="{2E45E1D9-1979-4313-8716-EC9A68F14222}"/>
              </a:ext>
            </a:extLst>
          </p:cNvPr>
          <p:cNvCxnSpPr/>
          <p:nvPr/>
        </p:nvCxnSpPr>
        <p:spPr>
          <a:xfrm>
            <a:off x="1469877" y="4648912"/>
            <a:ext cx="153825" cy="0"/>
          </a:xfrm>
          <a:prstGeom prst="line">
            <a:avLst/>
          </a:prstGeom>
        </p:spPr>
        <p:style>
          <a:lnRef idx="1">
            <a:schemeClr val="dk1"/>
          </a:lnRef>
          <a:fillRef idx="0">
            <a:schemeClr val="dk1"/>
          </a:fillRef>
          <a:effectRef idx="0">
            <a:schemeClr val="dk1"/>
          </a:effectRef>
          <a:fontRef idx="minor">
            <a:schemeClr val="tx1"/>
          </a:fontRef>
        </p:style>
      </p:cxnSp>
      <p:cxnSp>
        <p:nvCxnSpPr>
          <p:cNvPr id="20" name="Gerader Verbinder 19">
            <a:extLst>
              <a:ext uri="{FF2B5EF4-FFF2-40B4-BE49-F238E27FC236}">
                <a16:creationId xmlns:a16="http://schemas.microsoft.com/office/drawing/2014/main" id="{EDCF61AA-1FE0-4C58-8DC0-FE35844250D3}"/>
              </a:ext>
            </a:extLst>
          </p:cNvPr>
          <p:cNvCxnSpPr/>
          <p:nvPr/>
        </p:nvCxnSpPr>
        <p:spPr>
          <a:xfrm>
            <a:off x="7412926" y="5860675"/>
            <a:ext cx="15382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73063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D7B2D4E8-3A01-40FD-8471-1DA950A6BCC7}"/>
              </a:ext>
            </a:extLst>
          </p:cNvPr>
          <p:cNvPicPr>
            <a:picLocks noChangeAspect="1"/>
          </p:cNvPicPr>
          <p:nvPr/>
        </p:nvPicPr>
        <p:blipFill rotWithShape="1">
          <a:blip r:embed="rId2"/>
          <a:srcRect l="38586" b="40125"/>
          <a:stretch/>
        </p:blipFill>
        <p:spPr>
          <a:xfrm>
            <a:off x="9451489" y="4015945"/>
            <a:ext cx="2203482" cy="2159605"/>
          </a:xfrm>
          <a:prstGeom prst="rect">
            <a:avLst/>
          </a:prstGeom>
        </p:spPr>
      </p:pic>
      <p:pic>
        <p:nvPicPr>
          <p:cNvPr id="2" name="Grafik 1">
            <a:extLst>
              <a:ext uri="{FF2B5EF4-FFF2-40B4-BE49-F238E27FC236}">
                <a16:creationId xmlns:a16="http://schemas.microsoft.com/office/drawing/2014/main" id="{4A779A61-2C72-46DC-AB6A-06EAF8360DDB}"/>
              </a:ext>
            </a:extLst>
          </p:cNvPr>
          <p:cNvPicPr>
            <a:picLocks noChangeAspect="1"/>
          </p:cNvPicPr>
          <p:nvPr/>
        </p:nvPicPr>
        <p:blipFill>
          <a:blip r:embed="rId3"/>
          <a:stretch>
            <a:fillRect/>
          </a:stretch>
        </p:blipFill>
        <p:spPr>
          <a:xfrm>
            <a:off x="4632017" y="1099751"/>
            <a:ext cx="7053714" cy="2397555"/>
          </a:xfrm>
          <a:prstGeom prst="rect">
            <a:avLst/>
          </a:prstGeom>
        </p:spPr>
      </p:pic>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37028" y="1332446"/>
            <a:ext cx="3837263" cy="2052422"/>
          </a:xfrm>
        </p:spPr>
        <p:txBody>
          <a:bodyPr>
            <a:noAutofit/>
          </a:bodyPr>
          <a:lstStyle/>
          <a:p>
            <a:pPr marL="342900" indent="-342900" algn="l">
              <a:buFontTx/>
              <a:buChar char="-"/>
            </a:pPr>
            <a:r>
              <a:rPr lang="de-AT" sz="2000" dirty="0">
                <a:latin typeface="Times New Roman" panose="02020603050405020304" pitchFamily="18" charset="0"/>
                <a:cs typeface="Times New Roman" panose="02020603050405020304" pitchFamily="18" charset="0"/>
              </a:rPr>
              <a:t>Wie </a:t>
            </a:r>
            <a:r>
              <a:rPr lang="de-AT" sz="2000">
                <a:latin typeface="Times New Roman" panose="02020603050405020304" pitchFamily="18" charset="0"/>
                <a:cs typeface="Times New Roman" panose="02020603050405020304" pitchFamily="18" charset="0"/>
              </a:rPr>
              <a:t>bereits gezeigt</a:t>
            </a:r>
            <a:r>
              <a:rPr lang="de-AT" sz="2000" dirty="0">
                <a:latin typeface="Times New Roman" panose="02020603050405020304" pitchFamily="18" charset="0"/>
                <a:cs typeface="Times New Roman" panose="02020603050405020304" pitchFamily="18" charset="0"/>
              </a:rPr>
              <a:t>, entsteht eine </a:t>
            </a:r>
            <a:r>
              <a:rPr lang="de-AT" sz="2000">
                <a:latin typeface="Times New Roman" panose="02020603050405020304" pitchFamily="18" charset="0"/>
                <a:cs typeface="Times New Roman" panose="02020603050405020304" pitchFamily="18" charset="0"/>
              </a:rPr>
              <a:t>Sinusspannung z.</a:t>
            </a:r>
            <a:r>
              <a:rPr lang="de-AT" sz="2000" dirty="0">
                <a:latin typeface="Times New Roman" panose="02020603050405020304" pitchFamily="18" charset="0"/>
                <a:cs typeface="Times New Roman" panose="02020603050405020304" pitchFamily="18" charset="0"/>
              </a:rPr>
              <a:t>B. durch Rotation eines Magnetfeldes in einer Spule, der Sinus kann damit als Projektion eines </a:t>
            </a:r>
            <a:r>
              <a:rPr lang="de-AT" sz="2000">
                <a:latin typeface="Times New Roman" panose="02020603050405020304" pitchFamily="18" charset="0"/>
                <a:cs typeface="Times New Roman" panose="02020603050405020304" pitchFamily="18" charset="0"/>
              </a:rPr>
              <a:t>rotierenden Zeigers </a:t>
            </a:r>
            <a:r>
              <a:rPr lang="de-AT" sz="2000" dirty="0">
                <a:latin typeface="Times New Roman" panose="02020603050405020304" pitchFamily="18" charset="0"/>
                <a:cs typeface="Times New Roman" panose="02020603050405020304" pitchFamily="18" charset="0"/>
              </a:rPr>
              <a:t>auf eine „reelle Achse“ gesehen werden;</a:t>
            </a:r>
          </a:p>
          <a:p>
            <a:pPr algn="l"/>
            <a:endParaRPr lang="de-AT" sz="2000" dirty="0">
              <a:latin typeface="Times New Roman" panose="02020603050405020304" pitchFamily="18" charset="0"/>
              <a:cs typeface="Times New Roman" panose="02020603050405020304" pitchFamily="18" charset="0"/>
            </a:endParaRPr>
          </a:p>
        </p:txBody>
      </p:sp>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2019</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a:t>
            </a:r>
            <a:r>
              <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Transfer Zentrum Weiz</a:t>
            </a: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602343" y="682449"/>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AT"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Zusammenhang </a:t>
            </a: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Sinus – Kreisbewegung </a:t>
            </a:r>
            <a:r>
              <a:rPr kumimoji="0" lang="de-AT"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eines „Zeigers</a:t>
            </a: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sp>
        <p:nvSpPr>
          <p:cNvPr id="13" name="Foliennummernplatzhalter 6">
            <a:extLst>
              <a:ext uri="{FF2B5EF4-FFF2-40B4-BE49-F238E27FC236}">
                <a16:creationId xmlns:a16="http://schemas.microsoft.com/office/drawing/2014/main" id="{A2291F72-7D9C-4E17-A37F-4CC620856AC8}"/>
              </a:ext>
            </a:extLst>
          </p:cNvPr>
          <p:cNvSpPr>
            <a:spLocks noGrp="1"/>
          </p:cNvSpPr>
          <p:nvPr>
            <p:ph type="sldNum" sz="quarter" idx="12"/>
          </p:nvPr>
        </p:nvSpPr>
        <p:spPr>
          <a:xfrm>
            <a:off x="8284027" y="6370205"/>
            <a:ext cx="3240315" cy="365125"/>
          </a:xfrm>
        </p:spPr>
        <p:txBody>
          <a:bodyPr/>
          <a:lstStyle/>
          <a:p>
            <a:r>
              <a:rPr lang="de-AT" dirty="0"/>
              <a:t>5. Wechselstromkreise, Folie </a:t>
            </a:r>
            <a:fld id="{7E725991-9698-40AD-BC4D-4702C78B2D3B}" type="slidenum">
              <a:rPr lang="de-AT"/>
              <a:pPr/>
              <a:t>7</a:t>
            </a:fld>
            <a:endParaRPr lang="de-AT" dirty="0"/>
          </a:p>
        </p:txBody>
      </p:sp>
      <p:sp>
        <p:nvSpPr>
          <p:cNvPr id="5" name="Rechteck 4">
            <a:extLst>
              <a:ext uri="{FF2B5EF4-FFF2-40B4-BE49-F238E27FC236}">
                <a16:creationId xmlns:a16="http://schemas.microsoft.com/office/drawing/2014/main" id="{47344986-4DBD-45BD-ACE0-BB1F1CBFC82B}"/>
              </a:ext>
            </a:extLst>
          </p:cNvPr>
          <p:cNvSpPr/>
          <p:nvPr/>
        </p:nvSpPr>
        <p:spPr>
          <a:xfrm>
            <a:off x="858304" y="3503201"/>
            <a:ext cx="8594615" cy="2841804"/>
          </a:xfrm>
          <a:prstGeom prst="rect">
            <a:avLst/>
          </a:prstGeom>
        </p:spPr>
        <p:txBody>
          <a:bodyPr wrap="square">
            <a:spAutoFit/>
          </a:bodyPr>
          <a:lstStyle/>
          <a:p>
            <a:pPr marL="342900" lvl="0" indent="-342900">
              <a:lnSpc>
                <a:spcPct val="90000"/>
              </a:lnSpc>
              <a:spcBef>
                <a:spcPts val="1000"/>
              </a:spcBef>
              <a:buFont typeface="Symbol" panose="05050102010706020507" pitchFamily="18" charset="2"/>
              <a:buChar char="Þ"/>
            </a:pPr>
            <a:r>
              <a:rPr lang="de-AT" dirty="0">
                <a:solidFill>
                  <a:prstClr val="black"/>
                </a:solidFill>
                <a:latin typeface="Times New Roman" panose="02020603050405020304" pitchFamily="18" charset="0"/>
                <a:cs typeface="Times New Roman" panose="02020603050405020304" pitchFamily="18" charset="0"/>
              </a:rPr>
              <a:t>Von diesem Zusammenhang wird bei der (komplexen) „Zeigerrechnung“ elegant Gebrauch gemacht; statt die Zusammenhänge in einem AC-Netzwerk mittels vieler Sinusfunktionen oder -kurven darzustellen, werden Zeiger in der komplexen Zahlenebene dafür verwendet;</a:t>
            </a:r>
          </a:p>
          <a:p>
            <a:pPr marL="342900" lvl="0" indent="-342900">
              <a:lnSpc>
                <a:spcPct val="90000"/>
              </a:lnSpc>
              <a:spcBef>
                <a:spcPts val="1000"/>
              </a:spcBef>
              <a:buFont typeface="Symbol" panose="05050102010706020507" pitchFamily="18" charset="2"/>
              <a:buChar char="Þ"/>
            </a:pPr>
            <a:r>
              <a:rPr lang="de-AT" dirty="0">
                <a:solidFill>
                  <a:prstClr val="black"/>
                </a:solidFill>
                <a:latin typeface="Times New Roman" panose="02020603050405020304" pitchFamily="18" charset="0"/>
                <a:cs typeface="Times New Roman" panose="02020603050405020304" pitchFamily="18" charset="0"/>
              </a:rPr>
              <a:t>Wie in der Mathematik üblich, wird meist die reelle Achse nach rechts, die imaginäre Achse nach oben angenommen, zur Vermeidung von Umrechnungen werden als Zeigerlängen die Effektivwerte herangezogen, die komplexe Größe wird mit einem Unterstrich symbolisiert, die Zeiger laufen mathematisch positiv um (gegen UZS);</a:t>
            </a:r>
          </a:p>
          <a:p>
            <a:pPr marL="342900" lvl="0" indent="-342900">
              <a:lnSpc>
                <a:spcPct val="90000"/>
              </a:lnSpc>
              <a:spcBef>
                <a:spcPts val="1000"/>
              </a:spcBef>
              <a:buFont typeface="Symbol" panose="05050102010706020507" pitchFamily="18" charset="2"/>
              <a:buChar char="Þ"/>
            </a:pPr>
            <a:r>
              <a:rPr lang="de-DE" sz="1600" dirty="0">
                <a:solidFill>
                  <a:prstClr val="black"/>
                </a:solidFill>
                <a:latin typeface="Times New Roman" panose="02020603050405020304" pitchFamily="18" charset="0"/>
                <a:cs typeface="Times New Roman" panose="02020603050405020304" pitchFamily="18" charset="0"/>
              </a:rPr>
              <a:t>z</a:t>
            </a:r>
            <a:r>
              <a:rPr lang="de-AT" sz="1600" dirty="0">
                <a:solidFill>
                  <a:prstClr val="black"/>
                </a:solidFill>
                <a:latin typeface="Times New Roman" panose="02020603050405020304" pitchFamily="18" charset="0"/>
                <a:cs typeface="Times New Roman" panose="02020603050405020304" pitchFamily="18" charset="0"/>
              </a:rPr>
              <a:t>.B. habe die Spannung </a:t>
            </a:r>
            <a:r>
              <a:rPr lang="de-AT" sz="1600" u="sng" dirty="0" err="1">
                <a:solidFill>
                  <a:prstClr val="black"/>
                </a:solidFill>
                <a:latin typeface="Times New Roman" panose="02020603050405020304" pitchFamily="18" charset="0"/>
                <a:cs typeface="Times New Roman" panose="02020603050405020304" pitchFamily="18" charset="0"/>
              </a:rPr>
              <a:t>U</a:t>
            </a:r>
            <a:r>
              <a:rPr lang="de-AT" sz="1600" baseline="-25000" dirty="0" err="1">
                <a:solidFill>
                  <a:prstClr val="black"/>
                </a:solidFill>
                <a:latin typeface="Times New Roman" panose="02020603050405020304" pitchFamily="18" charset="0"/>
                <a:cs typeface="Times New Roman" panose="02020603050405020304" pitchFamily="18" charset="0"/>
              </a:rPr>
              <a:t>x</a:t>
            </a:r>
            <a:r>
              <a:rPr lang="de-AT" sz="1600" dirty="0">
                <a:solidFill>
                  <a:prstClr val="black"/>
                </a:solidFill>
                <a:latin typeface="Times New Roman" panose="02020603050405020304" pitchFamily="18" charset="0"/>
                <a:cs typeface="Times New Roman" panose="02020603050405020304" pitchFamily="18" charset="0"/>
              </a:rPr>
              <a:t> von 100V (effektiv) aktuell (t=t</a:t>
            </a:r>
            <a:r>
              <a:rPr lang="de-AT" sz="1600" baseline="-25000" dirty="0">
                <a:solidFill>
                  <a:prstClr val="black"/>
                </a:solidFill>
                <a:latin typeface="Times New Roman" panose="02020603050405020304" pitchFamily="18" charset="0"/>
                <a:cs typeface="Times New Roman" panose="02020603050405020304" pitchFamily="18" charset="0"/>
              </a:rPr>
              <a:t>0</a:t>
            </a:r>
            <a:r>
              <a:rPr lang="de-AT" sz="1600" dirty="0">
                <a:solidFill>
                  <a:prstClr val="black"/>
                </a:solidFill>
                <a:latin typeface="Times New Roman" panose="02020603050405020304" pitchFamily="18" charset="0"/>
                <a:cs typeface="Times New Roman" panose="02020603050405020304" pitchFamily="18" charset="0"/>
              </a:rPr>
              <a:t>) eine Phasenlage von rund +27°;</a:t>
            </a:r>
            <a:br>
              <a:rPr lang="de-AT" sz="1600" dirty="0">
                <a:solidFill>
                  <a:prstClr val="black"/>
                </a:solidFill>
                <a:latin typeface="Times New Roman" panose="02020603050405020304" pitchFamily="18" charset="0"/>
                <a:cs typeface="Times New Roman" panose="02020603050405020304" pitchFamily="18" charset="0"/>
              </a:rPr>
            </a:br>
            <a:r>
              <a:rPr lang="de-AT" sz="1600" dirty="0">
                <a:solidFill>
                  <a:prstClr val="black"/>
                </a:solidFill>
                <a:latin typeface="Times New Roman" panose="02020603050405020304" pitchFamily="18" charset="0"/>
                <a:cs typeface="Times New Roman" panose="02020603050405020304" pitchFamily="18" charset="0"/>
              </a:rPr>
              <a:t>dann ist Re </a:t>
            </a:r>
            <a:r>
              <a:rPr lang="de-AT" sz="1600" u="sng" dirty="0" err="1">
                <a:solidFill>
                  <a:prstClr val="black"/>
                </a:solidFill>
                <a:latin typeface="Times New Roman" panose="02020603050405020304" pitchFamily="18" charset="0"/>
                <a:cs typeface="Times New Roman" panose="02020603050405020304" pitchFamily="18" charset="0"/>
              </a:rPr>
              <a:t>U</a:t>
            </a:r>
            <a:r>
              <a:rPr lang="de-AT" sz="1600" baseline="-25000" dirty="0" err="1">
                <a:solidFill>
                  <a:prstClr val="black"/>
                </a:solidFill>
                <a:latin typeface="Times New Roman" panose="02020603050405020304" pitchFamily="18" charset="0"/>
                <a:cs typeface="Times New Roman" panose="02020603050405020304" pitchFamily="18" charset="0"/>
              </a:rPr>
              <a:t>x</a:t>
            </a:r>
            <a:r>
              <a:rPr lang="de-AT" sz="1600" dirty="0">
                <a:solidFill>
                  <a:prstClr val="black"/>
                </a:solidFill>
                <a:latin typeface="Times New Roman" panose="02020603050405020304" pitchFamily="18" charset="0"/>
                <a:cs typeface="Times New Roman" panose="02020603050405020304" pitchFamily="18" charset="0"/>
              </a:rPr>
              <a:t>=100*cos(27°) = +89V, Im </a:t>
            </a:r>
            <a:r>
              <a:rPr lang="de-AT" sz="1600" u="sng" dirty="0" err="1">
                <a:solidFill>
                  <a:prstClr val="black"/>
                </a:solidFill>
                <a:latin typeface="Times New Roman" panose="02020603050405020304" pitchFamily="18" charset="0"/>
                <a:cs typeface="Times New Roman" panose="02020603050405020304" pitchFamily="18" charset="0"/>
              </a:rPr>
              <a:t>U</a:t>
            </a:r>
            <a:r>
              <a:rPr lang="de-AT" sz="1600" baseline="-25000" dirty="0" err="1">
                <a:solidFill>
                  <a:prstClr val="black"/>
                </a:solidFill>
                <a:latin typeface="Times New Roman" panose="02020603050405020304" pitchFamily="18" charset="0"/>
                <a:cs typeface="Times New Roman" panose="02020603050405020304" pitchFamily="18" charset="0"/>
              </a:rPr>
              <a:t>x</a:t>
            </a:r>
            <a:r>
              <a:rPr lang="de-AT" sz="1600" dirty="0">
                <a:solidFill>
                  <a:prstClr val="black"/>
                </a:solidFill>
                <a:latin typeface="Times New Roman" panose="02020603050405020304" pitchFamily="18" charset="0"/>
                <a:cs typeface="Times New Roman" panose="02020603050405020304" pitchFamily="18" charset="0"/>
              </a:rPr>
              <a:t>=100*sin(27°) = +45V, und </a:t>
            </a:r>
            <a:r>
              <a:rPr lang="de-AT" sz="1600" dirty="0" err="1">
                <a:solidFill>
                  <a:prstClr val="black"/>
                </a:solidFill>
                <a:latin typeface="Times New Roman" panose="02020603050405020304" pitchFamily="18" charset="0"/>
                <a:cs typeface="Times New Roman" panose="02020603050405020304" pitchFamily="18" charset="0"/>
              </a:rPr>
              <a:t>u</a:t>
            </a:r>
            <a:r>
              <a:rPr lang="de-AT" sz="1600" baseline="-25000" dirty="0" err="1">
                <a:solidFill>
                  <a:prstClr val="black"/>
                </a:solidFill>
                <a:latin typeface="Times New Roman" panose="02020603050405020304" pitchFamily="18" charset="0"/>
                <a:cs typeface="Times New Roman" panose="02020603050405020304" pitchFamily="18" charset="0"/>
              </a:rPr>
              <a:t>x</a:t>
            </a:r>
            <a:r>
              <a:rPr lang="de-AT" sz="1600" dirty="0">
                <a:solidFill>
                  <a:prstClr val="black"/>
                </a:solidFill>
                <a:latin typeface="Times New Roman" panose="02020603050405020304" pitchFamily="18" charset="0"/>
                <a:cs typeface="Times New Roman" panose="02020603050405020304" pitchFamily="18" charset="0"/>
              </a:rPr>
              <a:t>(t</a:t>
            </a:r>
            <a:r>
              <a:rPr lang="de-AT" sz="1600" baseline="-25000" dirty="0">
                <a:solidFill>
                  <a:prstClr val="black"/>
                </a:solidFill>
                <a:latin typeface="Times New Roman" panose="02020603050405020304" pitchFamily="18" charset="0"/>
                <a:cs typeface="Times New Roman" panose="02020603050405020304" pitchFamily="18" charset="0"/>
              </a:rPr>
              <a:t>0</a:t>
            </a:r>
            <a:r>
              <a:rPr lang="de-AT" sz="1600" dirty="0">
                <a:solidFill>
                  <a:prstClr val="black"/>
                </a:solidFill>
                <a:latin typeface="Times New Roman" panose="02020603050405020304" pitchFamily="18" charset="0"/>
                <a:cs typeface="Times New Roman" panose="02020603050405020304" pitchFamily="18" charset="0"/>
              </a:rPr>
              <a:t>) = 89*</a:t>
            </a:r>
            <a:r>
              <a:rPr lang="de-AT" sz="1600" dirty="0">
                <a:latin typeface="Times New Roman" panose="02020603050405020304" pitchFamily="18" charset="0"/>
                <a:cs typeface="Times New Roman" panose="02020603050405020304" pitchFamily="18" charset="0"/>
              </a:rPr>
              <a:t>√2=126V;</a:t>
            </a:r>
            <a:endParaRPr lang="de-AT" sz="1600" dirty="0">
              <a:solidFill>
                <a:prstClr val="black"/>
              </a:solidFill>
              <a:latin typeface="Times New Roman" panose="02020603050405020304" pitchFamily="18" charset="0"/>
              <a:cs typeface="Times New Roman" panose="02020603050405020304" pitchFamily="18" charset="0"/>
            </a:endParaRPr>
          </a:p>
        </p:txBody>
      </p:sp>
      <p:cxnSp>
        <p:nvCxnSpPr>
          <p:cNvPr id="18" name="Gerader Verbinder 17">
            <a:extLst>
              <a:ext uri="{FF2B5EF4-FFF2-40B4-BE49-F238E27FC236}">
                <a16:creationId xmlns:a16="http://schemas.microsoft.com/office/drawing/2014/main" id="{882E01C1-EBC0-411A-9291-BBDF1999E175}"/>
              </a:ext>
            </a:extLst>
          </p:cNvPr>
          <p:cNvCxnSpPr>
            <a:cxnSpLocks/>
          </p:cNvCxnSpPr>
          <p:nvPr/>
        </p:nvCxnSpPr>
        <p:spPr>
          <a:xfrm>
            <a:off x="8284027" y="5979880"/>
            <a:ext cx="1015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1049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82480E2D-486F-4522-8F20-41CAE7E8D557}"/>
              </a:ext>
            </a:extLst>
          </p:cNvPr>
          <p:cNvPicPr>
            <a:picLocks noChangeAspect="1"/>
          </p:cNvPicPr>
          <p:nvPr/>
        </p:nvPicPr>
        <p:blipFill rotWithShape="1">
          <a:blip r:embed="rId2"/>
          <a:srcRect r="65136"/>
          <a:stretch/>
        </p:blipFill>
        <p:spPr>
          <a:xfrm>
            <a:off x="8775367" y="2830306"/>
            <a:ext cx="2958670" cy="3115326"/>
          </a:xfrm>
          <a:prstGeom prst="rect">
            <a:avLst/>
          </a:prstGeom>
        </p:spPr>
      </p:pic>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37028" y="1332445"/>
            <a:ext cx="10987313" cy="1087773"/>
          </a:xfrm>
        </p:spPr>
        <p:txBody>
          <a:bodyPr>
            <a:noAutofit/>
          </a:bodyPr>
          <a:lstStyle/>
          <a:p>
            <a:pPr algn="l"/>
            <a:r>
              <a:rPr lang="de-DE" sz="2200" dirty="0">
                <a:latin typeface="Times New Roman" panose="02020603050405020304" pitchFamily="18" charset="0"/>
                <a:cs typeface="Times New Roman" panose="02020603050405020304" pitchFamily="18" charset="0"/>
              </a:rPr>
              <a:t>D</a:t>
            </a:r>
            <a:r>
              <a:rPr lang="de-AT" sz="2200" dirty="0" err="1">
                <a:latin typeface="Times New Roman" panose="02020603050405020304" pitchFamily="18" charset="0"/>
                <a:cs typeface="Times New Roman" panose="02020603050405020304" pitchFamily="18" charset="0"/>
              </a:rPr>
              <a:t>ie</a:t>
            </a:r>
            <a:r>
              <a:rPr lang="de-AT" sz="2200" dirty="0">
                <a:latin typeface="Times New Roman" panose="02020603050405020304" pitchFamily="18" charset="0"/>
                <a:cs typeface="Times New Roman" panose="02020603050405020304" pitchFamily="18" charset="0"/>
              </a:rPr>
              <a:t> Darstellung im Zeigerdiagramm ist wesentlich anschaulicher als jene im Zeitdiagramm;</a:t>
            </a:r>
          </a:p>
          <a:p>
            <a:pPr marL="342900" indent="-342900" algn="l">
              <a:buFontTx/>
              <a:buChar char="-"/>
            </a:pPr>
            <a:r>
              <a:rPr lang="de-AT" sz="2000" dirty="0">
                <a:solidFill>
                  <a:prstClr val="black"/>
                </a:solidFill>
                <a:latin typeface="Times New Roman" panose="02020603050405020304" pitchFamily="18" charset="0"/>
                <a:cs typeface="Times New Roman" panose="02020603050405020304" pitchFamily="18" charset="0"/>
              </a:rPr>
              <a:t>Zwei Spannungen und zwei Ströme eines Netzwerkes werden betrachtet, im betrachteten Zeitpunkt sei die Spannung u</a:t>
            </a:r>
            <a:r>
              <a:rPr lang="de-AT" sz="2000" baseline="-25000" dirty="0">
                <a:solidFill>
                  <a:prstClr val="black"/>
                </a:solidFill>
                <a:latin typeface="Times New Roman" panose="02020603050405020304" pitchFamily="18" charset="0"/>
                <a:cs typeface="Times New Roman" panose="02020603050405020304" pitchFamily="18" charset="0"/>
              </a:rPr>
              <a:t>1</a:t>
            </a:r>
            <a:r>
              <a:rPr lang="de-AT" sz="2000" dirty="0">
                <a:solidFill>
                  <a:prstClr val="black"/>
                </a:solidFill>
                <a:latin typeface="Times New Roman" panose="02020603050405020304" pitchFamily="18" charset="0"/>
                <a:cs typeface="Times New Roman" panose="02020603050405020304" pitchFamily="18" charset="0"/>
              </a:rPr>
              <a:t> gleich Null mit negativem Nulldurchgang, </a:t>
            </a:r>
            <a:r>
              <a:rPr lang="de-AT" sz="2000" u="sng" dirty="0">
                <a:solidFill>
                  <a:prstClr val="black"/>
                </a:solidFill>
                <a:latin typeface="Times New Roman" panose="02020603050405020304" pitchFamily="18" charset="0"/>
                <a:cs typeface="Times New Roman" panose="02020603050405020304" pitchFamily="18" charset="0"/>
              </a:rPr>
              <a:t>U</a:t>
            </a:r>
            <a:r>
              <a:rPr lang="de-AT" sz="2000" baseline="-25000" dirty="0">
                <a:solidFill>
                  <a:prstClr val="black"/>
                </a:solidFill>
                <a:latin typeface="Times New Roman" panose="02020603050405020304" pitchFamily="18" charset="0"/>
                <a:cs typeface="Times New Roman" panose="02020603050405020304" pitchFamily="18" charset="0"/>
              </a:rPr>
              <a:t>1 </a:t>
            </a:r>
            <a:r>
              <a:rPr lang="de-AT" sz="2000" dirty="0">
                <a:solidFill>
                  <a:prstClr val="black"/>
                </a:solidFill>
                <a:latin typeface="Times New Roman" panose="02020603050405020304" pitchFamily="18" charset="0"/>
                <a:cs typeface="Times New Roman" panose="02020603050405020304" pitchFamily="18" charset="0"/>
              </a:rPr>
              <a:t>ist daher rein imaginär;</a:t>
            </a:r>
          </a:p>
          <a:p>
            <a:pPr algn="l"/>
            <a:endParaRPr lang="de-AT" sz="2000" dirty="0">
              <a:latin typeface="Times New Roman" panose="02020603050405020304" pitchFamily="18" charset="0"/>
              <a:cs typeface="Times New Roman" panose="02020603050405020304" pitchFamily="18" charset="0"/>
            </a:endParaRPr>
          </a:p>
        </p:txBody>
      </p:sp>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2019</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a:t>
            </a:r>
            <a:r>
              <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Transfer Zentrum Weiz</a:t>
            </a: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602343" y="682449"/>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defRPr/>
            </a:pPr>
            <a:r>
              <a:rPr lang="de-AT" sz="2800">
                <a:solidFill>
                  <a:prstClr val="black"/>
                </a:solidFill>
                <a:latin typeface="Times New Roman" panose="02020603050405020304" pitchFamily="18" charset="0"/>
                <a:cs typeface="Times New Roman" panose="02020603050405020304" pitchFamily="18" charset="0"/>
              </a:rPr>
              <a:t>Zusammenhang Zeigerdiagramm – Zeitdiagramm</a:t>
            </a:r>
            <a:endParaRPr lang="de-AT" sz="2800" dirty="0">
              <a:solidFill>
                <a:prstClr val="black"/>
              </a:solidFill>
              <a:latin typeface="Times New Roman" panose="02020603050405020304" pitchFamily="18" charset="0"/>
              <a:cs typeface="Times New Roman" panose="02020603050405020304" pitchFamily="18" charset="0"/>
            </a:endParaRPr>
          </a:p>
        </p:txBody>
      </p:sp>
      <p:sp>
        <p:nvSpPr>
          <p:cNvPr id="13" name="Foliennummernplatzhalter 6">
            <a:extLst>
              <a:ext uri="{FF2B5EF4-FFF2-40B4-BE49-F238E27FC236}">
                <a16:creationId xmlns:a16="http://schemas.microsoft.com/office/drawing/2014/main" id="{A2291F72-7D9C-4E17-A37F-4CC620856AC8}"/>
              </a:ext>
            </a:extLst>
          </p:cNvPr>
          <p:cNvSpPr>
            <a:spLocks noGrp="1"/>
          </p:cNvSpPr>
          <p:nvPr>
            <p:ph type="sldNum" sz="quarter" idx="12"/>
          </p:nvPr>
        </p:nvSpPr>
        <p:spPr>
          <a:xfrm>
            <a:off x="8284027" y="6370205"/>
            <a:ext cx="3240315" cy="365125"/>
          </a:xfrm>
        </p:spPr>
        <p:txBody>
          <a:bodyPr/>
          <a:lstStyle/>
          <a:p>
            <a:r>
              <a:rPr lang="de-AT" dirty="0"/>
              <a:t>5. Wechselstromkreise, Folie </a:t>
            </a:r>
            <a:fld id="{7E725991-9698-40AD-BC4D-4702C78B2D3B}" type="slidenum">
              <a:rPr lang="de-AT"/>
              <a:pPr/>
              <a:t>8</a:t>
            </a:fld>
            <a:endParaRPr lang="de-AT" dirty="0"/>
          </a:p>
        </p:txBody>
      </p:sp>
      <p:pic>
        <p:nvPicPr>
          <p:cNvPr id="10" name="Grafik 9">
            <a:extLst>
              <a:ext uri="{FF2B5EF4-FFF2-40B4-BE49-F238E27FC236}">
                <a16:creationId xmlns:a16="http://schemas.microsoft.com/office/drawing/2014/main" id="{68B08BFE-8D42-4BA0-B72F-8C819D4A11ED}"/>
              </a:ext>
            </a:extLst>
          </p:cNvPr>
          <p:cNvPicPr>
            <a:picLocks noChangeAspect="1"/>
          </p:cNvPicPr>
          <p:nvPr/>
        </p:nvPicPr>
        <p:blipFill rotWithShape="1">
          <a:blip r:embed="rId3"/>
          <a:srcRect l="29913" t="10457" r="16458" b="6178"/>
          <a:stretch/>
        </p:blipFill>
        <p:spPr>
          <a:xfrm>
            <a:off x="537028" y="2830935"/>
            <a:ext cx="5505689" cy="3114697"/>
          </a:xfrm>
          <a:prstGeom prst="rect">
            <a:avLst/>
          </a:prstGeom>
        </p:spPr>
      </p:pic>
      <p:sp>
        <p:nvSpPr>
          <p:cNvPr id="2" name="Rechteck 1">
            <a:extLst>
              <a:ext uri="{FF2B5EF4-FFF2-40B4-BE49-F238E27FC236}">
                <a16:creationId xmlns:a16="http://schemas.microsoft.com/office/drawing/2014/main" id="{9421690E-C8FD-40F6-8750-9F0183BF6E52}"/>
              </a:ext>
            </a:extLst>
          </p:cNvPr>
          <p:cNvSpPr/>
          <p:nvPr/>
        </p:nvSpPr>
        <p:spPr>
          <a:xfrm>
            <a:off x="5758541" y="2521563"/>
            <a:ext cx="3240314" cy="3839000"/>
          </a:xfrm>
          <a:prstGeom prst="rect">
            <a:avLst/>
          </a:prstGeom>
        </p:spPr>
        <p:txBody>
          <a:bodyPr wrap="square">
            <a:spAutoFit/>
          </a:bodyPr>
          <a:lstStyle/>
          <a:p>
            <a:pPr marL="285750" lvl="0" indent="-285750">
              <a:lnSpc>
                <a:spcPct val="90000"/>
              </a:lnSpc>
              <a:spcBef>
                <a:spcPts val="1000"/>
              </a:spcBef>
              <a:buFont typeface="Symbol" panose="05050102010706020507" pitchFamily="18" charset="2"/>
              <a:buChar char="Þ"/>
            </a:pPr>
            <a:r>
              <a:rPr lang="de-AT" dirty="0">
                <a:solidFill>
                  <a:prstClr val="black"/>
                </a:solidFill>
                <a:latin typeface="Times New Roman" panose="02020603050405020304" pitchFamily="18" charset="0"/>
                <a:cs typeface="Times New Roman" panose="02020603050405020304" pitchFamily="18" charset="0"/>
              </a:rPr>
              <a:t>Strom i</a:t>
            </a:r>
            <a:r>
              <a:rPr lang="de-AT" baseline="-25000" dirty="0">
                <a:solidFill>
                  <a:prstClr val="black"/>
                </a:solidFill>
                <a:latin typeface="Times New Roman" panose="02020603050405020304" pitchFamily="18" charset="0"/>
                <a:cs typeface="Times New Roman" panose="02020603050405020304" pitchFamily="18" charset="0"/>
              </a:rPr>
              <a:t>2</a:t>
            </a:r>
            <a:r>
              <a:rPr lang="de-AT" dirty="0">
                <a:solidFill>
                  <a:prstClr val="black"/>
                </a:solidFill>
                <a:latin typeface="Times New Roman" panose="02020603050405020304" pitchFamily="18" charset="0"/>
                <a:cs typeface="Times New Roman" panose="02020603050405020304" pitchFamily="18" charset="0"/>
              </a:rPr>
              <a:t> hat seinen negativen Nulldurchgang 45° nach u</a:t>
            </a:r>
            <a:r>
              <a:rPr lang="de-AT" baseline="-25000" dirty="0">
                <a:solidFill>
                  <a:prstClr val="black"/>
                </a:solidFill>
                <a:latin typeface="Times New Roman" panose="02020603050405020304" pitchFamily="18" charset="0"/>
                <a:cs typeface="Times New Roman" panose="02020603050405020304" pitchFamily="18" charset="0"/>
              </a:rPr>
              <a:t>1</a:t>
            </a:r>
            <a:r>
              <a:rPr lang="de-AT" dirty="0">
                <a:solidFill>
                  <a:prstClr val="black"/>
                </a:solidFill>
                <a:latin typeface="Times New Roman" panose="02020603050405020304" pitchFamily="18" charset="0"/>
                <a:cs typeface="Times New Roman" panose="02020603050405020304" pitchFamily="18" charset="0"/>
              </a:rPr>
              <a:t>, Spannung u</a:t>
            </a:r>
            <a:r>
              <a:rPr lang="de-AT" baseline="-25000" dirty="0">
                <a:solidFill>
                  <a:prstClr val="black"/>
                </a:solidFill>
                <a:latin typeface="Times New Roman" panose="02020603050405020304" pitchFamily="18" charset="0"/>
                <a:cs typeface="Times New Roman" panose="02020603050405020304" pitchFamily="18" charset="0"/>
              </a:rPr>
              <a:t>3</a:t>
            </a:r>
            <a:r>
              <a:rPr lang="de-AT" dirty="0">
                <a:solidFill>
                  <a:prstClr val="black"/>
                </a:solidFill>
                <a:latin typeface="Times New Roman" panose="02020603050405020304" pitchFamily="18" charset="0"/>
                <a:cs typeface="Times New Roman" panose="02020603050405020304" pitchFamily="18" charset="0"/>
              </a:rPr>
              <a:t> 120° nach u</a:t>
            </a:r>
            <a:r>
              <a:rPr lang="de-AT" baseline="-25000" dirty="0">
                <a:solidFill>
                  <a:prstClr val="black"/>
                </a:solidFill>
                <a:latin typeface="Times New Roman" panose="02020603050405020304" pitchFamily="18" charset="0"/>
                <a:cs typeface="Times New Roman" panose="02020603050405020304" pitchFamily="18" charset="0"/>
              </a:rPr>
              <a:t>1</a:t>
            </a:r>
            <a:r>
              <a:rPr lang="de-AT" dirty="0">
                <a:solidFill>
                  <a:prstClr val="black"/>
                </a:solidFill>
                <a:latin typeface="Times New Roman" panose="02020603050405020304" pitchFamily="18" charset="0"/>
                <a:cs typeface="Times New Roman" panose="02020603050405020304" pitchFamily="18" charset="0"/>
              </a:rPr>
              <a:t>, Strom i</a:t>
            </a:r>
            <a:r>
              <a:rPr lang="de-AT" baseline="-25000" dirty="0">
                <a:solidFill>
                  <a:prstClr val="black"/>
                </a:solidFill>
                <a:latin typeface="Times New Roman" panose="02020603050405020304" pitchFamily="18" charset="0"/>
                <a:cs typeface="Times New Roman" panose="02020603050405020304" pitchFamily="18" charset="0"/>
              </a:rPr>
              <a:t>4 </a:t>
            </a:r>
            <a:r>
              <a:rPr lang="de-AT" dirty="0">
                <a:solidFill>
                  <a:prstClr val="black"/>
                </a:solidFill>
                <a:latin typeface="Times New Roman" panose="02020603050405020304" pitchFamily="18" charset="0"/>
                <a:cs typeface="Times New Roman" panose="02020603050405020304" pitchFamily="18" charset="0"/>
              </a:rPr>
              <a:t>30° vor u</a:t>
            </a:r>
            <a:r>
              <a:rPr lang="de-AT" baseline="-25000" dirty="0">
                <a:solidFill>
                  <a:prstClr val="black"/>
                </a:solidFill>
                <a:latin typeface="Times New Roman" panose="02020603050405020304" pitchFamily="18" charset="0"/>
                <a:cs typeface="Times New Roman" panose="02020603050405020304" pitchFamily="18" charset="0"/>
              </a:rPr>
              <a:t>1</a:t>
            </a:r>
            <a:r>
              <a:rPr lang="de-AT" dirty="0">
                <a:solidFill>
                  <a:prstClr val="black"/>
                </a:solidFill>
                <a:latin typeface="Times New Roman" panose="02020603050405020304" pitchFamily="18" charset="0"/>
                <a:cs typeface="Times New Roman" panose="02020603050405020304" pitchFamily="18" charset="0"/>
              </a:rPr>
              <a:t>;</a:t>
            </a:r>
            <a:br>
              <a:rPr lang="de-AT" dirty="0">
                <a:solidFill>
                  <a:prstClr val="black"/>
                </a:solidFill>
                <a:latin typeface="Times New Roman" panose="02020603050405020304" pitchFamily="18" charset="0"/>
                <a:cs typeface="Times New Roman" panose="02020603050405020304" pitchFamily="18" charset="0"/>
              </a:rPr>
            </a:br>
            <a:r>
              <a:rPr lang="de-DE" dirty="0">
                <a:solidFill>
                  <a:prstClr val="black"/>
                </a:solidFill>
                <a:latin typeface="Times New Roman" panose="02020603050405020304" pitchFamily="18" charset="0"/>
                <a:cs typeface="Times New Roman" panose="02020603050405020304" pitchFamily="18" charset="0"/>
              </a:rPr>
              <a:t>I</a:t>
            </a:r>
            <a:r>
              <a:rPr lang="de-AT" dirty="0">
                <a:solidFill>
                  <a:prstClr val="black"/>
                </a:solidFill>
                <a:latin typeface="Times New Roman" panose="02020603050405020304" pitchFamily="18" charset="0"/>
                <a:cs typeface="Times New Roman" panose="02020603050405020304" pitchFamily="18" charset="0"/>
              </a:rPr>
              <a:t>m Zeigerdiagramm sind diese Vor- und Nacheilungen einfach zu erkennen;</a:t>
            </a:r>
          </a:p>
          <a:p>
            <a:pPr marL="285750" lvl="0" indent="-285750">
              <a:lnSpc>
                <a:spcPct val="90000"/>
              </a:lnSpc>
              <a:spcBef>
                <a:spcPts val="1000"/>
              </a:spcBef>
              <a:buFont typeface="Symbol" panose="05050102010706020507" pitchFamily="18" charset="2"/>
              <a:buChar char="Þ"/>
            </a:pPr>
            <a:r>
              <a:rPr lang="de-DE" dirty="0">
                <a:solidFill>
                  <a:prstClr val="black"/>
                </a:solidFill>
                <a:latin typeface="Times New Roman" panose="02020603050405020304" pitchFamily="18" charset="0"/>
                <a:cs typeface="Times New Roman" panose="02020603050405020304" pitchFamily="18" charset="0"/>
              </a:rPr>
              <a:t>Die Werte von i</a:t>
            </a:r>
            <a:r>
              <a:rPr lang="de-DE" baseline="-25000" dirty="0">
                <a:solidFill>
                  <a:prstClr val="black"/>
                </a:solidFill>
                <a:latin typeface="Times New Roman" panose="02020603050405020304" pitchFamily="18" charset="0"/>
                <a:cs typeface="Times New Roman" panose="02020603050405020304" pitchFamily="18" charset="0"/>
              </a:rPr>
              <a:t>2</a:t>
            </a:r>
            <a:r>
              <a:rPr lang="de-DE" dirty="0">
                <a:solidFill>
                  <a:prstClr val="black"/>
                </a:solidFill>
                <a:latin typeface="Times New Roman" panose="02020603050405020304" pitchFamily="18" charset="0"/>
                <a:cs typeface="Times New Roman" panose="02020603050405020304" pitchFamily="18" charset="0"/>
              </a:rPr>
              <a:t> und u</a:t>
            </a:r>
            <a:r>
              <a:rPr lang="de-DE" baseline="-25000" dirty="0">
                <a:solidFill>
                  <a:prstClr val="black"/>
                </a:solidFill>
                <a:latin typeface="Times New Roman" panose="02020603050405020304" pitchFamily="18" charset="0"/>
                <a:cs typeface="Times New Roman" panose="02020603050405020304" pitchFamily="18" charset="0"/>
              </a:rPr>
              <a:t>3</a:t>
            </a:r>
            <a:r>
              <a:rPr lang="de-DE" dirty="0">
                <a:solidFill>
                  <a:prstClr val="black"/>
                </a:solidFill>
                <a:latin typeface="Times New Roman" panose="02020603050405020304" pitchFamily="18" charset="0"/>
                <a:cs typeface="Times New Roman" panose="02020603050405020304" pitchFamily="18" charset="0"/>
              </a:rPr>
              <a:t> </a:t>
            </a:r>
            <a:br>
              <a:rPr lang="de-DE" dirty="0">
                <a:solidFill>
                  <a:prstClr val="black"/>
                </a:solidFill>
                <a:latin typeface="Times New Roman" panose="02020603050405020304" pitchFamily="18" charset="0"/>
                <a:cs typeface="Times New Roman" panose="02020603050405020304" pitchFamily="18" charset="0"/>
              </a:rPr>
            </a:br>
            <a:r>
              <a:rPr lang="de-DE" dirty="0">
                <a:solidFill>
                  <a:prstClr val="black"/>
                </a:solidFill>
                <a:latin typeface="Times New Roman" panose="02020603050405020304" pitchFamily="18" charset="0"/>
                <a:cs typeface="Times New Roman" panose="02020603050405020304" pitchFamily="18" charset="0"/>
              </a:rPr>
              <a:t>sind aktuell positiv, jener von i</a:t>
            </a:r>
            <a:r>
              <a:rPr lang="de-DE" baseline="-25000" dirty="0">
                <a:solidFill>
                  <a:prstClr val="black"/>
                </a:solidFill>
                <a:latin typeface="Times New Roman" panose="02020603050405020304" pitchFamily="18" charset="0"/>
                <a:cs typeface="Times New Roman" panose="02020603050405020304" pitchFamily="18" charset="0"/>
              </a:rPr>
              <a:t>4</a:t>
            </a:r>
            <a:r>
              <a:rPr lang="de-DE" dirty="0">
                <a:solidFill>
                  <a:prstClr val="black"/>
                </a:solidFill>
                <a:latin typeface="Times New Roman" panose="02020603050405020304" pitchFamily="18" charset="0"/>
                <a:cs typeface="Times New Roman" panose="02020603050405020304" pitchFamily="18" charset="0"/>
              </a:rPr>
              <a:t> negativ;</a:t>
            </a:r>
            <a:br>
              <a:rPr lang="de-DE" dirty="0">
                <a:solidFill>
                  <a:prstClr val="black"/>
                </a:solidFill>
                <a:latin typeface="Times New Roman" panose="02020603050405020304" pitchFamily="18" charset="0"/>
                <a:cs typeface="Times New Roman" panose="02020603050405020304" pitchFamily="18" charset="0"/>
              </a:rPr>
            </a:br>
            <a:r>
              <a:rPr lang="de-DE" dirty="0">
                <a:solidFill>
                  <a:prstClr val="black"/>
                </a:solidFill>
                <a:latin typeface="Times New Roman" panose="02020603050405020304" pitchFamily="18" charset="0"/>
                <a:cs typeface="Times New Roman" panose="02020603050405020304" pitchFamily="18" charset="0"/>
              </a:rPr>
              <a:t>Dies zeigen auch die </a:t>
            </a:r>
            <a:r>
              <a:rPr lang="de-DE" dirty="0" err="1">
                <a:solidFill>
                  <a:prstClr val="black"/>
                </a:solidFill>
                <a:latin typeface="Times New Roman" panose="02020603050405020304" pitchFamily="18" charset="0"/>
                <a:cs typeface="Times New Roman" panose="02020603050405020304" pitchFamily="18" charset="0"/>
              </a:rPr>
              <a:t>Projek-tionen</a:t>
            </a:r>
            <a:r>
              <a:rPr lang="de-DE" dirty="0">
                <a:solidFill>
                  <a:prstClr val="black"/>
                </a:solidFill>
                <a:latin typeface="Times New Roman" panose="02020603050405020304" pitchFamily="18" charset="0"/>
                <a:cs typeface="Times New Roman" panose="02020603050405020304" pitchFamily="18" charset="0"/>
              </a:rPr>
              <a:t> der entsprechenden Zeiger auf die reelle Achse;</a:t>
            </a:r>
            <a:endParaRPr lang="de-AT" dirty="0">
              <a:solidFill>
                <a:prstClr val="black"/>
              </a:solidFill>
              <a:latin typeface="Times New Roman" panose="02020603050405020304" pitchFamily="18" charset="0"/>
              <a:cs typeface="Times New Roman" panose="02020603050405020304" pitchFamily="18" charset="0"/>
            </a:endParaRPr>
          </a:p>
          <a:p>
            <a:pPr marL="285750" lvl="0" indent="-285750">
              <a:lnSpc>
                <a:spcPct val="90000"/>
              </a:lnSpc>
              <a:spcBef>
                <a:spcPts val="1000"/>
              </a:spcBef>
              <a:buFont typeface="Symbol" panose="05050102010706020507" pitchFamily="18" charset="2"/>
              <a:buChar char="Þ"/>
            </a:pPr>
            <a:endParaRPr lang="de-AT"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726819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37029" y="1332444"/>
                <a:ext cx="5558972" cy="2789153"/>
              </a:xfrm>
            </p:spPr>
            <p:txBody>
              <a:bodyPr>
                <a:noAutofit/>
              </a:bodyPr>
              <a:lstStyle/>
              <a:p>
                <a:pPr algn="l"/>
                <a:r>
                  <a:rPr lang="de-DE" sz="2000" dirty="0">
                    <a:latin typeface="Times New Roman" panose="02020603050405020304" pitchFamily="18" charset="0"/>
                    <a:cs typeface="Times New Roman" panose="02020603050405020304" pitchFamily="18" charset="0"/>
                  </a:rPr>
                  <a:t>Ein Zeiger in der komplexen Ebene kann auf zwei Arten mathematisch notiert werden:</a:t>
                </a:r>
              </a:p>
              <a:p>
                <a:pPr marL="342900" indent="-342900" algn="l">
                  <a:buFont typeface="Symbol" panose="05050102010706020507" pitchFamily="18" charset="2"/>
                  <a:buChar char="Þ"/>
                </a:pPr>
                <a:r>
                  <a:rPr lang="de-DE" sz="2000" dirty="0">
                    <a:latin typeface="Times New Roman" panose="02020603050405020304" pitchFamily="18" charset="0"/>
                    <a:cs typeface="Times New Roman" panose="02020603050405020304" pitchFamily="18" charset="0"/>
                  </a:rPr>
                  <a:t>durch die beiden Achsen-Projektionen Realteil und Imaginärteil (Komponentendarstellung);</a:t>
                </a:r>
                <a:br>
                  <a:rPr lang="de-DE" sz="2000" dirty="0">
                    <a:latin typeface="Times New Roman" panose="02020603050405020304" pitchFamily="18" charset="0"/>
                    <a:cs typeface="Times New Roman" panose="02020603050405020304" pitchFamily="18" charset="0"/>
                  </a:rPr>
                </a:br>
                <a:br>
                  <a:rPr lang="de-DE" sz="400" dirty="0">
                    <a:latin typeface="Times New Roman" panose="02020603050405020304" pitchFamily="18" charset="0"/>
                    <a:cs typeface="Times New Roman" panose="02020603050405020304" pitchFamily="18" charset="0"/>
                  </a:rPr>
                </a:br>
                <a14:m>
                  <m:oMath xmlns:m="http://schemas.openxmlformats.org/officeDocument/2006/math">
                    <m:r>
                      <a:rPr lang="de-DE" sz="2000" b="1" i="1">
                        <a:latin typeface="Cambria Math" panose="02040503050406030204" pitchFamily="18" charset="0"/>
                        <a:cs typeface="Times New Roman" panose="02020603050405020304" pitchFamily="18" charset="0"/>
                      </a:rPr>
                      <m:t>𝑪</m:t>
                    </m:r>
                    <m:r>
                      <a:rPr lang="de-DE" sz="2000" i="1">
                        <a:latin typeface="Cambria Math" panose="02040503050406030204" pitchFamily="18" charset="0"/>
                        <a:cs typeface="Times New Roman" panose="02020603050405020304" pitchFamily="18" charset="0"/>
                      </a:rPr>
                      <m:t>=</m:t>
                    </m:r>
                    <m:r>
                      <a:rPr lang="de-DE" sz="2000" i="1">
                        <a:latin typeface="Cambria Math" panose="02040503050406030204" pitchFamily="18" charset="0"/>
                        <a:cs typeface="Times New Roman" panose="02020603050405020304" pitchFamily="18" charset="0"/>
                      </a:rPr>
                      <m:t>𝑅𝑒</m:t>
                    </m:r>
                    <m:r>
                      <a:rPr lang="de-DE" sz="2000" b="1" i="1">
                        <a:latin typeface="Cambria Math" panose="02040503050406030204" pitchFamily="18" charset="0"/>
                        <a:cs typeface="Times New Roman" panose="02020603050405020304" pitchFamily="18" charset="0"/>
                      </a:rPr>
                      <m:t>𝑪</m:t>
                    </m:r>
                    <m:r>
                      <a:rPr lang="de-DE" sz="2000" b="0" i="1" smtClean="0">
                        <a:latin typeface="Cambria Math" panose="02040503050406030204" pitchFamily="18" charset="0"/>
                        <a:cs typeface="Times New Roman" panose="02020603050405020304" pitchFamily="18" charset="0"/>
                      </a:rPr>
                      <m:t>+</m:t>
                    </m:r>
                    <m:r>
                      <a:rPr lang="de-DE" sz="2000" b="0" i="1" smtClean="0">
                        <a:latin typeface="Cambria Math" panose="02040503050406030204" pitchFamily="18" charset="0"/>
                        <a:cs typeface="Times New Roman" panose="02020603050405020304" pitchFamily="18" charset="0"/>
                      </a:rPr>
                      <m:t>𝑗</m:t>
                    </m:r>
                    <m:r>
                      <a:rPr lang="de-DE" sz="2000" b="0" i="1" smtClean="0">
                        <a:latin typeface="Cambria Math" panose="02040503050406030204" pitchFamily="18" charset="0"/>
                        <a:cs typeface="Times New Roman" panose="02020603050405020304" pitchFamily="18" charset="0"/>
                      </a:rPr>
                      <m:t> </m:t>
                    </m:r>
                    <m:r>
                      <a:rPr lang="de-DE" sz="2000" i="1">
                        <a:latin typeface="Cambria Math" panose="02040503050406030204" pitchFamily="18" charset="0"/>
                        <a:cs typeface="Times New Roman" panose="02020603050405020304" pitchFamily="18" charset="0"/>
                      </a:rPr>
                      <m:t>𝐼𝑚</m:t>
                    </m:r>
                    <m:r>
                      <a:rPr lang="de-DE" sz="2000" b="1" i="1">
                        <a:latin typeface="Cambria Math" panose="02040503050406030204" pitchFamily="18" charset="0"/>
                        <a:cs typeface="Times New Roman" panose="02020603050405020304" pitchFamily="18" charset="0"/>
                      </a:rPr>
                      <m:t>𝑪</m:t>
                    </m:r>
                  </m:oMath>
                </a14:m>
                <a:r>
                  <a:rPr lang="de-DE" sz="2000" dirty="0">
                    <a:latin typeface="Times New Roman" panose="02020603050405020304" pitchFamily="18" charset="0"/>
                    <a:cs typeface="Times New Roman" panose="02020603050405020304" pitchFamily="18" charset="0"/>
                  </a:rPr>
                  <a:t>	</a:t>
                </a:r>
                <a:r>
                  <a:rPr lang="de-DE" sz="2000" dirty="0">
                    <a:cs typeface="Times New Roman" panose="02020603050405020304" pitchFamily="18" charset="0"/>
                  </a:rPr>
                  <a:t> </a:t>
                </a:r>
                <a14:m>
                  <m:oMath xmlns:m="http://schemas.openxmlformats.org/officeDocument/2006/math">
                    <m:r>
                      <a:rPr lang="de-DE" sz="1400" i="1">
                        <a:latin typeface="Cambria Math" panose="02040503050406030204" pitchFamily="18" charset="0"/>
                        <a:cs typeface="Times New Roman" panose="02020603050405020304" pitchFamily="18" charset="0"/>
                      </a:rPr>
                      <m:t>…</m:t>
                    </m:r>
                    <m:r>
                      <a:rPr lang="de-DE" sz="1400" i="1">
                        <a:latin typeface="Cambria Math" panose="02040503050406030204" pitchFamily="18" charset="0"/>
                        <a:cs typeface="Times New Roman" panose="02020603050405020304" pitchFamily="18" charset="0"/>
                      </a:rPr>
                      <m:t>𝑚𝑖𝑡</m:t>
                    </m:r>
                    <m:r>
                      <a:rPr lang="de-DE" sz="1400" b="0" i="1" smtClean="0">
                        <a:latin typeface="Cambria Math" panose="02040503050406030204" pitchFamily="18" charset="0"/>
                        <a:cs typeface="Times New Roman" panose="02020603050405020304" pitchFamily="18" charset="0"/>
                      </a:rPr>
                      <m:t> </m:t>
                    </m:r>
                    <m:r>
                      <a:rPr lang="de-DE" sz="1400" i="1">
                        <a:latin typeface="Cambria Math" panose="02040503050406030204" pitchFamily="18" charset="0"/>
                        <a:cs typeface="Times New Roman" panose="02020603050405020304" pitchFamily="18" charset="0"/>
                      </a:rPr>
                      <m:t> </m:t>
                    </m:r>
                    <m:r>
                      <a:rPr lang="de-DE" sz="1400" i="1">
                        <a:latin typeface="Cambria Math" panose="02040503050406030204" pitchFamily="18" charset="0"/>
                        <a:cs typeface="Times New Roman" panose="02020603050405020304" pitchFamily="18" charset="0"/>
                      </a:rPr>
                      <m:t>𝑗</m:t>
                    </m:r>
                    <m:r>
                      <a:rPr lang="de-DE" sz="1400" i="1">
                        <a:latin typeface="Cambria Math" panose="02040503050406030204" pitchFamily="18" charset="0"/>
                        <a:cs typeface="Times New Roman" panose="02020603050405020304" pitchFamily="18" charset="0"/>
                      </a:rPr>
                      <m:t>=</m:t>
                    </m:r>
                    <m:rad>
                      <m:radPr>
                        <m:degHide m:val="on"/>
                        <m:ctrlPr>
                          <a:rPr lang="de-DE" sz="1400" i="1">
                            <a:latin typeface="Cambria Math" panose="02040503050406030204" pitchFamily="18" charset="0"/>
                            <a:cs typeface="Times New Roman" panose="02020603050405020304" pitchFamily="18" charset="0"/>
                          </a:rPr>
                        </m:ctrlPr>
                      </m:radPr>
                      <m:deg/>
                      <m:e>
                        <m:r>
                          <a:rPr lang="de-DE" sz="1400" i="1">
                            <a:latin typeface="Cambria Math" panose="02040503050406030204" pitchFamily="18" charset="0"/>
                            <a:cs typeface="Times New Roman" panose="02020603050405020304" pitchFamily="18" charset="0"/>
                          </a:rPr>
                          <m:t>−1</m:t>
                        </m:r>
                      </m:e>
                    </m:rad>
                  </m:oMath>
                </a14:m>
                <a:endParaRPr lang="de-DE" sz="1400" i="1" dirty="0">
                  <a:latin typeface="Times New Roman" panose="02020603050405020304" pitchFamily="18" charset="0"/>
                  <a:cs typeface="Times New Roman" panose="02020603050405020304" pitchFamily="18" charset="0"/>
                </a:endParaRPr>
              </a:p>
              <a:p>
                <a:pPr marL="342900" indent="-342900" algn="l">
                  <a:buFont typeface="Symbol" panose="05050102010706020507" pitchFamily="18" charset="2"/>
                  <a:buChar char="Þ"/>
                </a:pPr>
                <a:r>
                  <a:rPr lang="de-DE" sz="2000" dirty="0">
                    <a:latin typeface="Times New Roman" panose="02020603050405020304" pitchFamily="18" charset="0"/>
                    <a:cs typeface="Times New Roman" panose="02020603050405020304" pitchFamily="18" charset="0"/>
                  </a:rPr>
                  <a:t>durch den Betrag und die Phasenlage gegenüber der reellen Achse (Polardarstellung); </a:t>
                </a:r>
                <a:br>
                  <a:rPr lang="de-DE" sz="2000" dirty="0">
                    <a:latin typeface="Times New Roman" panose="02020603050405020304" pitchFamily="18" charset="0"/>
                    <a:cs typeface="Times New Roman" panose="02020603050405020304" pitchFamily="18" charset="0"/>
                  </a:rPr>
                </a:br>
                <a:br>
                  <a:rPr lang="de-DE" sz="400" dirty="0">
                    <a:latin typeface="Times New Roman" panose="02020603050405020304" pitchFamily="18" charset="0"/>
                    <a:cs typeface="Times New Roman" panose="02020603050405020304" pitchFamily="18" charset="0"/>
                  </a:rPr>
                </a:br>
                <a14:m>
                  <m:oMath xmlns:m="http://schemas.openxmlformats.org/officeDocument/2006/math">
                    <m:r>
                      <a:rPr lang="de-DE" sz="2000" b="1" i="1">
                        <a:latin typeface="Cambria Math" panose="02040503050406030204" pitchFamily="18" charset="0"/>
                        <a:cs typeface="Times New Roman" panose="02020603050405020304" pitchFamily="18" charset="0"/>
                      </a:rPr>
                      <m:t>𝑪</m:t>
                    </m:r>
                    <m:r>
                      <a:rPr lang="de-DE" sz="2000" i="1">
                        <a:latin typeface="Cambria Math" panose="02040503050406030204" pitchFamily="18" charset="0"/>
                        <a:cs typeface="Times New Roman" panose="02020603050405020304" pitchFamily="18" charset="0"/>
                      </a:rPr>
                      <m:t>=</m:t>
                    </m:r>
                    <m:r>
                      <a:rPr lang="de-DE" sz="2000">
                        <a:latin typeface="Cambria Math" panose="02040503050406030204" pitchFamily="18" charset="0"/>
                        <a:cs typeface="Times New Roman" panose="02020603050405020304" pitchFamily="18" charset="0"/>
                      </a:rPr>
                      <m:t>|</m:t>
                    </m:r>
                    <m:r>
                      <a:rPr lang="de-DE" sz="2000" b="1" i="1">
                        <a:latin typeface="Cambria Math" panose="02040503050406030204" pitchFamily="18" charset="0"/>
                        <a:cs typeface="Times New Roman" panose="02020603050405020304" pitchFamily="18" charset="0"/>
                      </a:rPr>
                      <m:t>𝑪</m:t>
                    </m:r>
                    <m:r>
                      <a:rPr lang="de-DE" sz="2000" b="1" i="1">
                        <a:latin typeface="Cambria Math" panose="02040503050406030204" pitchFamily="18" charset="0"/>
                        <a:cs typeface="Times New Roman" panose="02020603050405020304" pitchFamily="18" charset="0"/>
                      </a:rPr>
                      <m:t>|</m:t>
                    </m:r>
                    <m:r>
                      <a:rPr lang="de-DE" sz="2000" dirty="0">
                        <a:latin typeface="Cambria Math" panose="02040503050406030204" pitchFamily="18" charset="0"/>
                        <a:ea typeface="Cambria Math" panose="02040503050406030204" pitchFamily="18" charset="0"/>
                        <a:cs typeface="Times New Roman" panose="02020603050405020304" pitchFamily="18" charset="0"/>
                      </a:rPr>
                      <m:t>∙</m:t>
                    </m:r>
                    <m:sSup>
                      <m:sSupPr>
                        <m:ctrlPr>
                          <a:rPr lang="de-DE" sz="2000" i="1" dirty="0" smtClean="0">
                            <a:latin typeface="Cambria Math" panose="02040503050406030204" pitchFamily="18" charset="0"/>
                            <a:ea typeface="Cambria Math" panose="02040503050406030204" pitchFamily="18" charset="0"/>
                            <a:cs typeface="Times New Roman" panose="02020603050405020304" pitchFamily="18" charset="0"/>
                          </a:rPr>
                        </m:ctrlPr>
                      </m:sSupPr>
                      <m:e>
                        <m:r>
                          <a:rPr lang="de-DE" sz="2000" b="0" i="1" dirty="0" smtClean="0">
                            <a:latin typeface="Cambria Math" panose="02040503050406030204" pitchFamily="18" charset="0"/>
                            <a:ea typeface="Cambria Math" panose="02040503050406030204" pitchFamily="18" charset="0"/>
                            <a:cs typeface="Times New Roman" panose="02020603050405020304" pitchFamily="18" charset="0"/>
                          </a:rPr>
                          <m:t>𝑒</m:t>
                        </m:r>
                      </m:e>
                      <m:sup>
                        <m:r>
                          <a:rPr lang="de-DE" sz="2000" b="0" i="1" dirty="0" smtClean="0">
                            <a:latin typeface="Cambria Math" panose="02040503050406030204" pitchFamily="18" charset="0"/>
                            <a:ea typeface="Cambria Math" panose="02040503050406030204" pitchFamily="18" charset="0"/>
                            <a:cs typeface="Times New Roman" panose="02020603050405020304" pitchFamily="18" charset="0"/>
                          </a:rPr>
                          <m:t>𝑗</m:t>
                        </m:r>
                        <m:r>
                          <m:rPr>
                            <m:nor/>
                          </m:rPr>
                          <a:rPr lang="de-AT" sz="2000" i="1" dirty="0">
                            <a:latin typeface="Symbol" panose="05050102010706020507" pitchFamily="18" charset="2"/>
                            <a:ea typeface="Cambria Math" panose="02040503050406030204" pitchFamily="18" charset="0"/>
                            <a:cs typeface="Times New Roman" panose="02020603050405020304" pitchFamily="18" charset="0"/>
                          </a:rPr>
                          <m:t>j</m:t>
                        </m:r>
                        <m:r>
                          <m:rPr>
                            <m:nor/>
                          </m:rPr>
                          <a:rPr lang="de-AT" sz="2000" b="1" i="1" baseline="-25000" dirty="0">
                            <a:latin typeface="Cambria Math" panose="02040503050406030204" pitchFamily="18" charset="0"/>
                            <a:ea typeface="Cambria Math" panose="02040503050406030204" pitchFamily="18" charset="0"/>
                            <a:cs typeface="Times New Roman" panose="02020603050405020304" pitchFamily="18" charset="0"/>
                          </a:rPr>
                          <m:t>C</m:t>
                        </m:r>
                      </m:sup>
                    </m:sSup>
                  </m:oMath>
                </a14:m>
                <a:r>
                  <a:rPr lang="de-DE" sz="2000" dirty="0">
                    <a:latin typeface="Times New Roman" panose="02020603050405020304" pitchFamily="18" charset="0"/>
                    <a:cs typeface="Times New Roman" panose="02020603050405020304" pitchFamily="18" charset="0"/>
                  </a:rPr>
                  <a:t> </a:t>
                </a:r>
                <a:r>
                  <a:rPr lang="de-DE" sz="2000" dirty="0">
                    <a:cs typeface="Times New Roman" panose="02020603050405020304" pitchFamily="18" charset="0"/>
                  </a:rPr>
                  <a:t> </a:t>
                </a:r>
                <a14:m>
                  <m:oMath xmlns:m="http://schemas.openxmlformats.org/officeDocument/2006/math">
                    <m:r>
                      <a:rPr lang="de-DE" sz="2000" i="1">
                        <a:latin typeface="Cambria Math" panose="02040503050406030204" pitchFamily="18" charset="0"/>
                        <a:cs typeface="Times New Roman" panose="02020603050405020304" pitchFamily="18" charset="0"/>
                      </a:rPr>
                      <m:t>=</m:t>
                    </m:r>
                    <m:r>
                      <a:rPr lang="de-DE" sz="2000">
                        <a:latin typeface="Cambria Math" panose="02040503050406030204" pitchFamily="18" charset="0"/>
                        <a:cs typeface="Times New Roman" panose="02020603050405020304" pitchFamily="18" charset="0"/>
                      </a:rPr>
                      <m:t>|</m:t>
                    </m:r>
                    <m:r>
                      <a:rPr lang="de-DE" sz="2000" b="1" i="1">
                        <a:latin typeface="Cambria Math" panose="02040503050406030204" pitchFamily="18" charset="0"/>
                        <a:cs typeface="Times New Roman" panose="02020603050405020304" pitchFamily="18" charset="0"/>
                      </a:rPr>
                      <m:t>𝑪</m:t>
                    </m:r>
                    <m:r>
                      <a:rPr lang="de-DE" sz="2000" b="1" i="1">
                        <a:latin typeface="Cambria Math" panose="02040503050406030204" pitchFamily="18" charset="0"/>
                        <a:cs typeface="Times New Roman" panose="02020603050405020304" pitchFamily="18" charset="0"/>
                      </a:rPr>
                      <m:t>|</m:t>
                    </m:r>
                  </m:oMath>
                </a14:m>
                <a:r>
                  <a:rPr lang="de-DE" sz="2000" dirty="0">
                    <a:latin typeface="Times New Roman" panose="02020603050405020304" pitchFamily="18" charset="0"/>
                    <a:cs typeface="Times New Roman" panose="02020603050405020304" pitchFamily="18" charset="0"/>
                  </a:rPr>
                  <a:t>  </a:t>
                </a:r>
                <a:r>
                  <a:rPr lang="de-AT" sz="2000" i="1" dirty="0" err="1">
                    <a:latin typeface="Symbol" panose="05050102010706020507" pitchFamily="18" charset="2"/>
                    <a:ea typeface="Cambria Math" panose="02040503050406030204" pitchFamily="18" charset="0"/>
                    <a:cs typeface="Times New Roman" panose="02020603050405020304" pitchFamily="18" charset="0"/>
                  </a:rPr>
                  <a:t>j</a:t>
                </a:r>
                <a:r>
                  <a:rPr lang="de-AT" sz="2000" b="1" i="1" baseline="-25000" dirty="0" err="1">
                    <a:latin typeface="Cambria Math" panose="02040503050406030204" pitchFamily="18" charset="0"/>
                    <a:ea typeface="Cambria Math" panose="02040503050406030204" pitchFamily="18" charset="0"/>
                    <a:cs typeface="Times New Roman" panose="02020603050405020304" pitchFamily="18" charset="0"/>
                  </a:rPr>
                  <a:t>C</a:t>
                </a:r>
                <a:r>
                  <a:rPr lang="de-AT" sz="2000" b="1" i="1" baseline="-250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de-DE" sz="2000" b="1" i="1" smtClean="0">
                        <a:latin typeface="Cambria Math" panose="02040503050406030204" pitchFamily="18" charset="0"/>
                        <a:cs typeface="Times New Roman" panose="02020603050405020304" pitchFamily="18" charset="0"/>
                      </a:rPr>
                      <m:t> </m:t>
                    </m:r>
                    <m:r>
                      <a:rPr lang="de-DE" sz="2000" i="1">
                        <a:latin typeface="Cambria Math" panose="02040503050406030204" pitchFamily="18" charset="0"/>
                        <a:cs typeface="Times New Roman" panose="02020603050405020304" pitchFamily="18" charset="0"/>
                      </a:rPr>
                      <m:t>=</m:t>
                    </m:r>
                    <m:r>
                      <a:rPr lang="de-DE" sz="2000" b="0" i="1" smtClean="0">
                        <a:latin typeface="Cambria Math" panose="02040503050406030204" pitchFamily="18" charset="0"/>
                        <a:cs typeface="Times New Roman" panose="02020603050405020304" pitchFamily="18" charset="0"/>
                      </a:rPr>
                      <m:t>𝐶</m:t>
                    </m:r>
                  </m:oMath>
                </a14:m>
                <a:r>
                  <a:rPr lang="de-AT" sz="2000" i="1" dirty="0">
                    <a:latin typeface="Symbol" panose="05050102010706020507" pitchFamily="18" charset="2"/>
                    <a:ea typeface="Cambria Math" panose="02040503050406030204" pitchFamily="18" charset="0"/>
                    <a:cs typeface="Times New Roman" panose="02020603050405020304" pitchFamily="18" charset="0"/>
                  </a:rPr>
                  <a:t> j</a:t>
                </a:r>
                <a:r>
                  <a:rPr lang="de-AT" sz="2000" b="1" i="1" baseline="-25000" dirty="0">
                    <a:latin typeface="Cambria Math" panose="02040503050406030204" pitchFamily="18" charset="0"/>
                    <a:ea typeface="Cambria Math" panose="02040503050406030204" pitchFamily="18" charset="0"/>
                    <a:cs typeface="Times New Roman" panose="02020603050405020304" pitchFamily="18" charset="0"/>
                  </a:rPr>
                  <a:t>C</a:t>
                </a:r>
                <a:endParaRPr lang="de-DE" sz="2000" dirty="0">
                  <a:latin typeface="Times New Roman" panose="02020603050405020304" pitchFamily="18" charset="0"/>
                  <a:cs typeface="Times New Roman" panose="02020603050405020304" pitchFamily="18" charset="0"/>
                </a:endParaRPr>
              </a:p>
              <a:p>
                <a:pPr marL="342900" indent="-342900" algn="l">
                  <a:buFont typeface="Symbol" panose="05050102010706020507" pitchFamily="18" charset="2"/>
                  <a:buChar char="Þ"/>
                </a:pPr>
                <a:endParaRPr lang="de-DE" sz="2000" dirty="0">
                  <a:latin typeface="Times New Roman" panose="02020603050405020304" pitchFamily="18" charset="0"/>
                  <a:cs typeface="Times New Roman" panose="02020603050405020304" pitchFamily="18" charset="0"/>
                </a:endParaRPr>
              </a:p>
              <a:p>
                <a:pPr algn="l"/>
                <a:endParaRPr lang="de-AT" sz="2000" dirty="0">
                  <a:latin typeface="Times New Roman" panose="02020603050405020304" pitchFamily="18" charset="0"/>
                  <a:cs typeface="Times New Roman" panose="02020603050405020304" pitchFamily="18" charset="0"/>
                </a:endParaRPr>
              </a:p>
            </p:txBody>
          </p:sp>
        </mc:Choice>
        <mc:Fallback xmlns="">
          <p:sp>
            <p:nvSpPr>
              <p:cNvPr id="3" name="Untertitel 2">
                <a:extLst>
                  <a:ext uri="{FF2B5EF4-FFF2-40B4-BE49-F238E27FC236}">
                    <a16:creationId xmlns:a16="http://schemas.microsoft.com/office/drawing/2014/main" id="{C81FE997-533F-4518-A12C-114B71032D87}"/>
                  </a:ext>
                </a:extLst>
              </p:cNvPr>
              <p:cNvSpPr>
                <a:spLocks noGrp="1" noRot="1" noChangeAspect="1" noMove="1" noResize="1" noEditPoints="1" noAdjustHandles="1" noChangeArrowheads="1" noChangeShapeType="1" noTextEdit="1"/>
              </p:cNvSpPr>
              <p:nvPr>
                <p:ph type="subTitle" idx="1"/>
              </p:nvPr>
            </p:nvSpPr>
            <p:spPr>
              <a:xfrm>
                <a:off x="537029" y="1332444"/>
                <a:ext cx="5558972" cy="2789153"/>
              </a:xfrm>
              <a:blipFill>
                <a:blip r:embed="rId2"/>
                <a:stretch>
                  <a:fillRect l="-1206" t="-2407"/>
                </a:stretch>
              </a:blipFill>
            </p:spPr>
            <p:txBody>
              <a:bodyPr/>
              <a:lstStyle/>
              <a:p>
                <a:r>
                  <a:rPr lang="de-AT">
                    <a:noFill/>
                  </a:rPr>
                  <a:t> </a:t>
                </a:r>
              </a:p>
            </p:txBody>
          </p:sp>
        </mc:Fallback>
      </mc:AlternateContent>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2019</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a:t>
            </a:r>
            <a:r>
              <a:rPr kumimoji="0" lang="de-A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Transfer Zentrum Weiz</a:t>
            </a: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602343" y="682449"/>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Zeigerrechnung</a:t>
            </a:r>
            <a:r>
              <a:rPr lang="de-AT" sz="2800" dirty="0">
                <a:solidFill>
                  <a:prstClr val="black"/>
                </a:solidFill>
                <a:latin typeface="Times New Roman" panose="02020603050405020304" pitchFamily="18" charset="0"/>
                <a:cs typeface="Times New Roman" panose="02020603050405020304" pitchFamily="18" charset="0"/>
              </a:rPr>
              <a:t> -</a:t>
            </a: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Darstellungsformen</a:t>
            </a:r>
          </a:p>
        </p:txBody>
      </p:sp>
      <p:sp>
        <p:nvSpPr>
          <p:cNvPr id="13" name="Foliennummernplatzhalter 6">
            <a:extLst>
              <a:ext uri="{FF2B5EF4-FFF2-40B4-BE49-F238E27FC236}">
                <a16:creationId xmlns:a16="http://schemas.microsoft.com/office/drawing/2014/main" id="{A2291F72-7D9C-4E17-A37F-4CC620856AC8}"/>
              </a:ext>
            </a:extLst>
          </p:cNvPr>
          <p:cNvSpPr>
            <a:spLocks noGrp="1"/>
          </p:cNvSpPr>
          <p:nvPr>
            <p:ph type="sldNum" sz="quarter" idx="12"/>
          </p:nvPr>
        </p:nvSpPr>
        <p:spPr>
          <a:xfrm>
            <a:off x="8284027" y="6370205"/>
            <a:ext cx="3240315" cy="365125"/>
          </a:xfrm>
        </p:spPr>
        <p:txBody>
          <a:bodyPr/>
          <a:lstStyle/>
          <a:p>
            <a:r>
              <a:rPr lang="de-AT" dirty="0"/>
              <a:t>5. Wechselstromkreise, Folie </a:t>
            </a:r>
            <a:fld id="{7E725991-9698-40AD-BC4D-4702C78B2D3B}" type="slidenum">
              <a:rPr lang="de-AT"/>
              <a:pPr/>
              <a:t>9</a:t>
            </a:fld>
            <a:endParaRPr lang="de-AT" dirty="0"/>
          </a:p>
        </p:txBody>
      </p:sp>
      <mc:AlternateContent xmlns:mc="http://schemas.openxmlformats.org/markup-compatibility/2006" xmlns:a14="http://schemas.microsoft.com/office/drawing/2010/main">
        <mc:Choice Requires="a14">
          <p:sp>
            <p:nvSpPr>
              <p:cNvPr id="10" name="Untertitel 2">
                <a:extLst>
                  <a:ext uri="{FF2B5EF4-FFF2-40B4-BE49-F238E27FC236}">
                    <a16:creationId xmlns:a16="http://schemas.microsoft.com/office/drawing/2014/main" id="{E0DE0941-8478-4DF6-B726-D5163BFC40A1}"/>
                  </a:ext>
                </a:extLst>
              </p:cNvPr>
              <p:cNvSpPr txBox="1">
                <a:spLocks/>
              </p:cNvSpPr>
              <p:nvPr/>
            </p:nvSpPr>
            <p:spPr>
              <a:xfrm>
                <a:off x="537028" y="4253784"/>
                <a:ext cx="5923929" cy="125128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de-DE" sz="2000" dirty="0">
                    <a:latin typeface="Times New Roman" panose="02020603050405020304" pitchFamily="18" charset="0"/>
                    <a:cs typeface="Times New Roman" panose="02020603050405020304" pitchFamily="18" charset="0"/>
                  </a:rPr>
                  <a:t>Die Umrechnung erfolgt mit den Zusammenhängen:</a:t>
                </a:r>
              </a:p>
              <a:p>
                <a:pPr marL="342900" indent="-342900" algn="l">
                  <a:buFont typeface="Symbol" panose="05050102010706020507" pitchFamily="18" charset="2"/>
                  <a:buChar char="Þ"/>
                </a:pPr>
                <a14:m>
                  <m:oMath xmlns:m="http://schemas.openxmlformats.org/officeDocument/2006/math">
                    <m:r>
                      <a:rPr lang="de-DE" sz="2000" b="0" i="0" smtClean="0">
                        <a:latin typeface="Cambria Math" panose="02040503050406030204" pitchFamily="18" charset="0"/>
                        <a:cs typeface="Times New Roman" panose="02020603050405020304" pitchFamily="18" charset="0"/>
                      </a:rPr>
                      <m:t>|</m:t>
                    </m:r>
                    <m:r>
                      <a:rPr lang="de-DE" sz="2000" b="1" i="1" smtClean="0">
                        <a:latin typeface="Cambria Math" panose="02040503050406030204" pitchFamily="18" charset="0"/>
                        <a:cs typeface="Times New Roman" panose="02020603050405020304" pitchFamily="18" charset="0"/>
                      </a:rPr>
                      <m:t>𝑪</m:t>
                    </m:r>
                    <m:r>
                      <a:rPr lang="de-DE" sz="2000" b="1" i="1" smtClean="0">
                        <a:latin typeface="Cambria Math" panose="02040503050406030204" pitchFamily="18" charset="0"/>
                        <a:cs typeface="Times New Roman" panose="02020603050405020304" pitchFamily="18" charset="0"/>
                      </a:rPr>
                      <m:t>|</m:t>
                    </m:r>
                    <m:r>
                      <a:rPr lang="de-DE" sz="2000" b="0" i="1" smtClean="0">
                        <a:latin typeface="Cambria Math" panose="02040503050406030204" pitchFamily="18" charset="0"/>
                        <a:cs typeface="Times New Roman" panose="02020603050405020304" pitchFamily="18" charset="0"/>
                      </a:rPr>
                      <m:t>=</m:t>
                    </m:r>
                    <m:r>
                      <a:rPr lang="de-DE" sz="2000" b="0" i="1" smtClean="0">
                        <a:latin typeface="Cambria Math" panose="02040503050406030204" pitchFamily="18" charset="0"/>
                        <a:cs typeface="Times New Roman" panose="02020603050405020304" pitchFamily="18" charset="0"/>
                      </a:rPr>
                      <m:t>𝐶</m:t>
                    </m:r>
                    <m:r>
                      <a:rPr lang="de-DE" sz="2000" b="0" i="1" smtClean="0">
                        <a:latin typeface="Cambria Math" panose="02040503050406030204" pitchFamily="18" charset="0"/>
                        <a:cs typeface="Times New Roman" panose="02020603050405020304" pitchFamily="18" charset="0"/>
                      </a:rPr>
                      <m:t>=</m:t>
                    </m:r>
                    <m:rad>
                      <m:radPr>
                        <m:degHide m:val="on"/>
                        <m:ctrlPr>
                          <a:rPr lang="de-DE" sz="2000" b="0" i="1" smtClean="0">
                            <a:latin typeface="Cambria Math" panose="02040503050406030204" pitchFamily="18" charset="0"/>
                            <a:cs typeface="Times New Roman" panose="02020603050405020304" pitchFamily="18" charset="0"/>
                          </a:rPr>
                        </m:ctrlPr>
                      </m:radPr>
                      <m:deg/>
                      <m:e>
                        <m:r>
                          <a:rPr lang="de-DE" sz="2000" i="1">
                            <a:latin typeface="Cambria Math" panose="02040503050406030204" pitchFamily="18" charset="0"/>
                            <a:cs typeface="Times New Roman" panose="02020603050405020304" pitchFamily="18" charset="0"/>
                          </a:rPr>
                          <m:t>𝑅𝑒</m:t>
                        </m:r>
                        <m:sSup>
                          <m:sSupPr>
                            <m:ctrlPr>
                              <a:rPr lang="de-DE" sz="2000" i="1">
                                <a:latin typeface="Cambria Math" panose="02040503050406030204" pitchFamily="18" charset="0"/>
                                <a:cs typeface="Times New Roman" panose="02020603050405020304" pitchFamily="18" charset="0"/>
                              </a:rPr>
                            </m:ctrlPr>
                          </m:sSupPr>
                          <m:e>
                            <m:r>
                              <a:rPr lang="de-DE" sz="2000" b="1" i="1">
                                <a:latin typeface="Cambria Math" panose="02040503050406030204" pitchFamily="18" charset="0"/>
                                <a:cs typeface="Times New Roman" panose="02020603050405020304" pitchFamily="18" charset="0"/>
                              </a:rPr>
                              <m:t>𝑪</m:t>
                            </m:r>
                          </m:e>
                          <m:sup>
                            <m:r>
                              <a:rPr lang="de-DE" sz="2000" i="1">
                                <a:latin typeface="Cambria Math" panose="02040503050406030204" pitchFamily="18" charset="0"/>
                                <a:cs typeface="Times New Roman" panose="02020603050405020304" pitchFamily="18" charset="0"/>
                              </a:rPr>
                              <m:t>2</m:t>
                            </m:r>
                          </m:sup>
                        </m:sSup>
                        <m:r>
                          <a:rPr lang="de-DE" sz="2000" b="0" i="1" smtClean="0">
                            <a:latin typeface="Cambria Math" panose="02040503050406030204" pitchFamily="18" charset="0"/>
                            <a:cs typeface="Times New Roman" panose="02020603050405020304" pitchFamily="18" charset="0"/>
                          </a:rPr>
                          <m:t>+</m:t>
                        </m:r>
                        <m:r>
                          <a:rPr lang="de-DE" sz="2000" b="0" i="1" smtClean="0">
                            <a:latin typeface="Cambria Math" panose="02040503050406030204" pitchFamily="18" charset="0"/>
                            <a:cs typeface="Times New Roman" panose="02020603050405020304" pitchFamily="18" charset="0"/>
                          </a:rPr>
                          <m:t>𝐼𝑚</m:t>
                        </m:r>
                        <m:sSup>
                          <m:sSupPr>
                            <m:ctrlPr>
                              <a:rPr lang="de-DE" sz="2000" b="0" i="1" smtClean="0">
                                <a:latin typeface="Cambria Math" panose="02040503050406030204" pitchFamily="18" charset="0"/>
                                <a:cs typeface="Times New Roman" panose="02020603050405020304" pitchFamily="18" charset="0"/>
                              </a:rPr>
                            </m:ctrlPr>
                          </m:sSupPr>
                          <m:e>
                            <m:r>
                              <a:rPr lang="de-DE" sz="2000" b="1" i="1" smtClean="0">
                                <a:latin typeface="Cambria Math" panose="02040503050406030204" pitchFamily="18" charset="0"/>
                                <a:cs typeface="Times New Roman" panose="02020603050405020304" pitchFamily="18" charset="0"/>
                              </a:rPr>
                              <m:t>𝑪</m:t>
                            </m:r>
                          </m:e>
                          <m:sup>
                            <m:r>
                              <a:rPr lang="de-DE" sz="2000" b="0" i="1" smtClean="0">
                                <a:latin typeface="Cambria Math" panose="02040503050406030204" pitchFamily="18" charset="0"/>
                                <a:cs typeface="Times New Roman" panose="02020603050405020304" pitchFamily="18" charset="0"/>
                              </a:rPr>
                              <m:t>2</m:t>
                            </m:r>
                          </m:sup>
                        </m:sSup>
                      </m:e>
                    </m:rad>
                  </m:oMath>
                </a14:m>
                <a:r>
                  <a:rPr lang="de-AT" sz="2000" dirty="0">
                    <a:latin typeface="Symbol" panose="05050102010706020507" pitchFamily="18" charset="2"/>
                    <a:ea typeface="Cambria Math" panose="02040503050406030204" pitchFamily="18" charset="0"/>
                    <a:cs typeface="Times New Roman" panose="02020603050405020304" pitchFamily="18" charset="0"/>
                  </a:rPr>
                  <a:t> ;</a:t>
                </a:r>
                <a:r>
                  <a:rPr lang="de-AT" sz="2000" i="1" dirty="0">
                    <a:latin typeface="Symbol" panose="05050102010706020507" pitchFamily="18" charset="2"/>
                    <a:ea typeface="Cambria Math" panose="02040503050406030204" pitchFamily="18" charset="0"/>
                    <a:cs typeface="Times New Roman" panose="02020603050405020304" pitchFamily="18" charset="0"/>
                  </a:rPr>
                  <a:t> </a:t>
                </a:r>
                <a:r>
                  <a:rPr lang="de-AT" sz="2000" i="1" dirty="0" err="1">
                    <a:latin typeface="Symbol" panose="05050102010706020507" pitchFamily="18" charset="2"/>
                    <a:ea typeface="Cambria Math" panose="02040503050406030204" pitchFamily="18" charset="0"/>
                    <a:cs typeface="Times New Roman" panose="02020603050405020304" pitchFamily="18" charset="0"/>
                  </a:rPr>
                  <a:t>j</a:t>
                </a:r>
                <a:r>
                  <a:rPr lang="de-AT" sz="2000" b="1" i="1" baseline="-25000" dirty="0" err="1">
                    <a:latin typeface="Cambria Math" panose="02040503050406030204" pitchFamily="18" charset="0"/>
                    <a:ea typeface="Cambria Math" panose="02040503050406030204" pitchFamily="18" charset="0"/>
                    <a:cs typeface="Times New Roman" panose="02020603050405020304" pitchFamily="18" charset="0"/>
                  </a:rPr>
                  <a:t>C</a:t>
                </a:r>
                <a:r>
                  <a:rPr lang="de-AT" sz="2000" i="1" dirty="0">
                    <a:latin typeface="Cambria Math" panose="02040503050406030204" pitchFamily="18" charset="0"/>
                    <a:ea typeface="Cambria Math" panose="02040503050406030204" pitchFamily="18" charset="0"/>
                    <a:cs typeface="Times New Roman" panose="02020603050405020304" pitchFamily="18" charset="0"/>
                  </a:rPr>
                  <a:t>=</a:t>
                </a:r>
                <a14:m>
                  <m:oMath xmlns:m="http://schemas.openxmlformats.org/officeDocument/2006/math">
                    <m:r>
                      <a:rPr lang="de-DE" sz="2000" b="0" i="1" smtClean="0">
                        <a:latin typeface="Cambria Math" panose="02040503050406030204" pitchFamily="18" charset="0"/>
                        <a:ea typeface="Cambria Math" panose="02040503050406030204" pitchFamily="18" charset="0"/>
                        <a:cs typeface="Times New Roman" panose="02020603050405020304" pitchFamily="18" charset="0"/>
                      </a:rPr>
                      <m:t>𝑎𝑟𝑐𝑡𝑎𝑛</m:t>
                    </m:r>
                    <m:r>
                      <a:rPr lang="de-DE"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de-DE" sz="2000" i="1">
                        <a:latin typeface="Cambria Math" panose="02040503050406030204" pitchFamily="18" charset="0"/>
                        <a:cs typeface="Times New Roman" panose="02020603050405020304" pitchFamily="18" charset="0"/>
                      </a:rPr>
                      <m:t>𝐼𝑚</m:t>
                    </m:r>
                    <m:r>
                      <a:rPr lang="de-DE" sz="2000" b="1" i="1" smtClean="0">
                        <a:latin typeface="Cambria Math" panose="02040503050406030204" pitchFamily="18" charset="0"/>
                        <a:cs typeface="Times New Roman" panose="02020603050405020304" pitchFamily="18" charset="0"/>
                      </a:rPr>
                      <m:t>𝑪</m:t>
                    </m:r>
                  </m:oMath>
                </a14:m>
                <a:r>
                  <a:rPr lang="de-AT" sz="2000" b="1" i="1" dirty="0">
                    <a:latin typeface="Times New Roman" panose="02020603050405020304" pitchFamily="18" charset="0"/>
                    <a:cs typeface="Times New Roman" panose="02020603050405020304" pitchFamily="18" charset="0"/>
                  </a:rPr>
                  <a:t>/</a:t>
                </a:r>
                <a14:m>
                  <m:oMath xmlns:m="http://schemas.openxmlformats.org/officeDocument/2006/math">
                    <m:r>
                      <a:rPr lang="de-DE" sz="2000" i="1">
                        <a:latin typeface="Cambria Math" panose="02040503050406030204" pitchFamily="18" charset="0"/>
                        <a:cs typeface="Times New Roman" panose="02020603050405020304" pitchFamily="18" charset="0"/>
                      </a:rPr>
                      <m:t>𝑅𝑒</m:t>
                    </m:r>
                    <m:r>
                      <a:rPr lang="de-DE" sz="2000" b="1" i="1" smtClean="0">
                        <a:latin typeface="Cambria Math" panose="02040503050406030204" pitchFamily="18" charset="0"/>
                        <a:cs typeface="Times New Roman" panose="02020603050405020304" pitchFamily="18" charset="0"/>
                      </a:rPr>
                      <m:t>𝑪</m:t>
                    </m:r>
                  </m:oMath>
                </a14:m>
                <a:r>
                  <a:rPr lang="de-AT" sz="2000" b="1" i="1" dirty="0">
                    <a:latin typeface="Times New Roman" panose="02020603050405020304" pitchFamily="18" charset="0"/>
                    <a:cs typeface="Times New Roman" panose="02020603050405020304" pitchFamily="18" charset="0"/>
                  </a:rPr>
                  <a:t>)</a:t>
                </a:r>
              </a:p>
              <a:p>
                <a:pPr marL="342900" indent="-342900" algn="l">
                  <a:buFont typeface="Symbol" panose="05050102010706020507" pitchFamily="18" charset="2"/>
                  <a:buChar char="Þ"/>
                </a:pPr>
                <a14:m>
                  <m:oMath xmlns:m="http://schemas.openxmlformats.org/officeDocument/2006/math">
                    <m:r>
                      <a:rPr lang="de-DE" sz="2000" i="1">
                        <a:latin typeface="Cambria Math" panose="02040503050406030204" pitchFamily="18" charset="0"/>
                        <a:cs typeface="Times New Roman" panose="02020603050405020304" pitchFamily="18" charset="0"/>
                      </a:rPr>
                      <m:t>𝑅𝑒</m:t>
                    </m:r>
                    <m:r>
                      <a:rPr lang="de-DE" sz="2000" b="1" i="1">
                        <a:latin typeface="Cambria Math" panose="02040503050406030204" pitchFamily="18" charset="0"/>
                        <a:cs typeface="Times New Roman" panose="02020603050405020304" pitchFamily="18" charset="0"/>
                      </a:rPr>
                      <m:t>𝑪</m:t>
                    </m:r>
                    <m:r>
                      <a:rPr lang="de-DE" sz="2000" b="0" i="1" smtClean="0">
                        <a:latin typeface="Cambria Math" panose="02040503050406030204" pitchFamily="18" charset="0"/>
                        <a:cs typeface="Times New Roman" panose="02020603050405020304" pitchFamily="18" charset="0"/>
                      </a:rPr>
                      <m:t>=</m:t>
                    </m:r>
                    <m:r>
                      <a:rPr lang="de-DE" sz="2000" b="0" i="1" smtClean="0">
                        <a:latin typeface="Cambria Math" panose="02040503050406030204" pitchFamily="18" charset="0"/>
                        <a:cs typeface="Times New Roman" panose="02020603050405020304" pitchFamily="18" charset="0"/>
                      </a:rPr>
                      <m:t>𝐶</m:t>
                    </m:r>
                    <m:r>
                      <a:rPr lang="de-DE"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de-DE" sz="2000" b="0" i="1" smtClean="0">
                        <a:latin typeface="Cambria Math" panose="02040503050406030204" pitchFamily="18" charset="0"/>
                        <a:ea typeface="Cambria Math" panose="02040503050406030204" pitchFamily="18" charset="0"/>
                        <a:cs typeface="Times New Roman" panose="02020603050405020304" pitchFamily="18" charset="0"/>
                      </a:rPr>
                      <m:t>𝑐𝑜𝑠</m:t>
                    </m:r>
                    <m:r>
                      <a:rPr lang="de-DE" sz="2000" i="1">
                        <a:latin typeface="Cambria Math" panose="02040503050406030204" pitchFamily="18" charset="0"/>
                        <a:ea typeface="Cambria Math" panose="02040503050406030204" pitchFamily="18" charset="0"/>
                        <a:cs typeface="Times New Roman" panose="02020603050405020304" pitchFamily="18" charset="0"/>
                      </a:rPr>
                      <m:t>⁡(</m:t>
                    </m:r>
                    <m:r>
                      <m:rPr>
                        <m:nor/>
                      </m:rPr>
                      <a:rPr lang="de-AT" sz="2000" i="1" dirty="0">
                        <a:latin typeface="Symbol" panose="05050102010706020507" pitchFamily="18" charset="2"/>
                        <a:ea typeface="Cambria Math" panose="02040503050406030204" pitchFamily="18" charset="0"/>
                        <a:cs typeface="Times New Roman" panose="02020603050405020304" pitchFamily="18" charset="0"/>
                      </a:rPr>
                      <m:t>j</m:t>
                    </m:r>
                    <m:r>
                      <m:rPr>
                        <m:nor/>
                      </m:rPr>
                      <a:rPr lang="de-AT" sz="2000" b="1" i="1" baseline="-25000" dirty="0">
                        <a:latin typeface="Cambria Math" panose="02040503050406030204" pitchFamily="18" charset="0"/>
                        <a:ea typeface="Cambria Math" panose="02040503050406030204" pitchFamily="18" charset="0"/>
                        <a:cs typeface="Times New Roman" panose="02020603050405020304" pitchFamily="18" charset="0"/>
                      </a:rPr>
                      <m:t>C</m:t>
                    </m:r>
                  </m:oMath>
                </a14:m>
                <a:r>
                  <a:rPr lang="de-AT" sz="2000" b="1" i="1" dirty="0">
                    <a:latin typeface="Times New Roman" panose="02020603050405020304" pitchFamily="18" charset="0"/>
                    <a:cs typeface="Times New Roman" panose="02020603050405020304" pitchFamily="18" charset="0"/>
                  </a:rPr>
                  <a:t> ) </a:t>
                </a:r>
                <a:r>
                  <a:rPr lang="de-AT" sz="2000" dirty="0">
                    <a:latin typeface="Times New Roman" panose="02020603050405020304" pitchFamily="18" charset="0"/>
                    <a:cs typeface="Times New Roman" panose="02020603050405020304" pitchFamily="18" charset="0"/>
                  </a:rPr>
                  <a:t>;</a:t>
                </a:r>
                <a:r>
                  <a:rPr lang="de-AT" sz="2000" b="1" i="1" dirty="0">
                    <a:latin typeface="Times New Roman" panose="02020603050405020304" pitchFamily="18" charset="0"/>
                    <a:cs typeface="Times New Roman" panose="02020603050405020304" pitchFamily="18" charset="0"/>
                  </a:rPr>
                  <a:t>  </a:t>
                </a:r>
                <a14:m>
                  <m:oMath xmlns:m="http://schemas.openxmlformats.org/officeDocument/2006/math">
                    <m:r>
                      <a:rPr lang="de-DE" sz="2000" i="1">
                        <a:latin typeface="Cambria Math" panose="02040503050406030204" pitchFamily="18" charset="0"/>
                        <a:cs typeface="Times New Roman" panose="02020603050405020304" pitchFamily="18" charset="0"/>
                      </a:rPr>
                      <m:t>𝐼𝑚</m:t>
                    </m:r>
                    <m:r>
                      <a:rPr lang="de-DE" sz="2000" b="1" i="1">
                        <a:latin typeface="Cambria Math" panose="02040503050406030204" pitchFamily="18" charset="0"/>
                        <a:cs typeface="Times New Roman" panose="02020603050405020304" pitchFamily="18" charset="0"/>
                      </a:rPr>
                      <m:t>𝑪</m:t>
                    </m:r>
                  </m:oMath>
                </a14:m>
                <a:r>
                  <a:rPr lang="de-DE" sz="2000" dirty="0">
                    <a:cs typeface="Times New Roman" panose="02020603050405020304" pitchFamily="18" charset="0"/>
                  </a:rPr>
                  <a:t> </a:t>
                </a:r>
                <a14:m>
                  <m:oMath xmlns:m="http://schemas.openxmlformats.org/officeDocument/2006/math">
                    <m:r>
                      <a:rPr lang="de-DE" sz="2000" i="1">
                        <a:latin typeface="Cambria Math" panose="02040503050406030204" pitchFamily="18" charset="0"/>
                        <a:cs typeface="Times New Roman" panose="02020603050405020304" pitchFamily="18" charset="0"/>
                      </a:rPr>
                      <m:t>=</m:t>
                    </m:r>
                    <m:r>
                      <a:rPr lang="de-DE" sz="2000" i="1">
                        <a:latin typeface="Cambria Math" panose="02040503050406030204" pitchFamily="18" charset="0"/>
                        <a:cs typeface="Times New Roman" panose="02020603050405020304" pitchFamily="18" charset="0"/>
                      </a:rPr>
                      <m:t>𝐶</m:t>
                    </m:r>
                    <m:r>
                      <a:rPr lang="de-DE" sz="2000" i="1" smtClean="0">
                        <a:latin typeface="Cambria Math" panose="02040503050406030204" pitchFamily="18" charset="0"/>
                        <a:ea typeface="Cambria Math" panose="02040503050406030204" pitchFamily="18" charset="0"/>
                        <a:cs typeface="Times New Roman" panose="02020603050405020304" pitchFamily="18" charset="0"/>
                      </a:rPr>
                      <m:t>∙</m:t>
                    </m:r>
                    <m:r>
                      <a:rPr lang="de-DE" sz="2000" b="0" i="1" smtClean="0">
                        <a:latin typeface="Cambria Math" panose="02040503050406030204" pitchFamily="18" charset="0"/>
                        <a:cs typeface="Times New Roman" panose="02020603050405020304" pitchFamily="18" charset="0"/>
                      </a:rPr>
                      <m:t>𝑠𝑖𝑛</m:t>
                    </m:r>
                    <m:r>
                      <a:rPr lang="de-DE" sz="2000" i="1">
                        <a:latin typeface="Cambria Math" panose="02040503050406030204" pitchFamily="18" charset="0"/>
                        <a:ea typeface="Cambria Math" panose="02040503050406030204" pitchFamily="18" charset="0"/>
                        <a:cs typeface="Times New Roman" panose="02020603050405020304" pitchFamily="18" charset="0"/>
                      </a:rPr>
                      <m:t>⁡(</m:t>
                    </m:r>
                    <m:r>
                      <m:rPr>
                        <m:nor/>
                      </m:rPr>
                      <a:rPr lang="de-AT" sz="2000" i="1" dirty="0">
                        <a:latin typeface="Symbol" panose="05050102010706020507" pitchFamily="18" charset="2"/>
                        <a:ea typeface="Cambria Math" panose="02040503050406030204" pitchFamily="18" charset="0"/>
                        <a:cs typeface="Times New Roman" panose="02020603050405020304" pitchFamily="18" charset="0"/>
                      </a:rPr>
                      <m:t>j</m:t>
                    </m:r>
                    <m:r>
                      <m:rPr>
                        <m:nor/>
                      </m:rPr>
                      <a:rPr lang="de-AT" sz="2000" b="1" i="1" baseline="-25000" dirty="0">
                        <a:latin typeface="Cambria Math" panose="02040503050406030204" pitchFamily="18" charset="0"/>
                        <a:ea typeface="Cambria Math" panose="02040503050406030204" pitchFamily="18" charset="0"/>
                        <a:cs typeface="Times New Roman" panose="02020603050405020304" pitchFamily="18" charset="0"/>
                      </a:rPr>
                      <m:t>C</m:t>
                    </m:r>
                  </m:oMath>
                </a14:m>
                <a:r>
                  <a:rPr lang="de-AT" sz="2000" b="1" i="1" dirty="0">
                    <a:latin typeface="Times New Roman" panose="02020603050405020304" pitchFamily="18" charset="0"/>
                    <a:cs typeface="Times New Roman" panose="02020603050405020304" pitchFamily="18" charset="0"/>
                  </a:rPr>
                  <a:t> )</a:t>
                </a:r>
              </a:p>
              <a:p>
                <a:pPr algn="l"/>
                <a:endParaRPr lang="de-DE" sz="2000" b="1" i="1" dirty="0">
                  <a:latin typeface="Times New Roman" panose="02020603050405020304" pitchFamily="18" charset="0"/>
                  <a:cs typeface="Times New Roman" panose="02020603050405020304" pitchFamily="18" charset="0"/>
                </a:endParaRPr>
              </a:p>
            </p:txBody>
          </p:sp>
        </mc:Choice>
        <mc:Fallback xmlns="">
          <p:sp>
            <p:nvSpPr>
              <p:cNvPr id="10" name="Untertitel 2">
                <a:extLst>
                  <a:ext uri="{FF2B5EF4-FFF2-40B4-BE49-F238E27FC236}">
                    <a16:creationId xmlns:a16="http://schemas.microsoft.com/office/drawing/2014/main" id="{E0DE0941-8478-4DF6-B726-D5163BFC40A1}"/>
                  </a:ext>
                </a:extLst>
              </p:cNvPr>
              <p:cNvSpPr txBox="1">
                <a:spLocks noRot="1" noChangeAspect="1" noMove="1" noResize="1" noEditPoints="1" noAdjustHandles="1" noChangeArrowheads="1" noChangeShapeType="1" noTextEdit="1"/>
              </p:cNvSpPr>
              <p:nvPr/>
            </p:nvSpPr>
            <p:spPr>
              <a:xfrm>
                <a:off x="537028" y="4253784"/>
                <a:ext cx="5923929" cy="1251284"/>
              </a:xfrm>
              <a:prstGeom prst="rect">
                <a:avLst/>
              </a:prstGeom>
              <a:blipFill>
                <a:blip r:embed="rId3"/>
                <a:stretch>
                  <a:fillRect l="-1132" t="-5366" r="-617" b="-4390"/>
                </a:stretch>
              </a:blipFill>
            </p:spPr>
            <p:txBody>
              <a:bodyPr/>
              <a:lstStyle/>
              <a:p>
                <a:r>
                  <a:rPr lang="de-AT">
                    <a:noFill/>
                  </a:rPr>
                  <a:t> </a:t>
                </a:r>
              </a:p>
            </p:txBody>
          </p:sp>
        </mc:Fallback>
      </mc:AlternateContent>
      <p:sp>
        <p:nvSpPr>
          <p:cNvPr id="4" name="Rechteck 3">
            <a:extLst>
              <a:ext uri="{FF2B5EF4-FFF2-40B4-BE49-F238E27FC236}">
                <a16:creationId xmlns:a16="http://schemas.microsoft.com/office/drawing/2014/main" id="{16B7E7B0-A456-4005-9C3D-D8C58CFC2DB3}"/>
              </a:ext>
            </a:extLst>
          </p:cNvPr>
          <p:cNvSpPr/>
          <p:nvPr/>
        </p:nvSpPr>
        <p:spPr>
          <a:xfrm>
            <a:off x="537028" y="5683365"/>
            <a:ext cx="5406571" cy="584775"/>
          </a:xfrm>
          <a:prstGeom prst="rect">
            <a:avLst/>
          </a:prstGeom>
        </p:spPr>
        <p:txBody>
          <a:bodyPr wrap="square">
            <a:spAutoFit/>
          </a:bodyPr>
          <a:lstStyle/>
          <a:p>
            <a:pPr marL="444500" lvl="0" indent="-444500"/>
            <a:r>
              <a:rPr lang="de-DE" sz="1600" dirty="0">
                <a:solidFill>
                  <a:prstClr val="black"/>
                </a:solidFill>
                <a:latin typeface="Times New Roman" panose="02020603050405020304" pitchFamily="18" charset="0"/>
                <a:cs typeface="Times New Roman" panose="02020603050405020304" pitchFamily="18" charset="0"/>
              </a:rPr>
              <a:t>P</a:t>
            </a:r>
            <a:r>
              <a:rPr lang="de-AT" sz="1600" dirty="0">
                <a:solidFill>
                  <a:prstClr val="black"/>
                </a:solidFill>
                <a:latin typeface="Times New Roman" panose="02020603050405020304" pitchFamily="18" charset="0"/>
                <a:cs typeface="Times New Roman" panose="02020603050405020304" pitchFamily="18" charset="0"/>
              </a:rPr>
              <a:t>S.: 	Komplexe Größen können auch durch Fettsetzung </a:t>
            </a:r>
            <a:br>
              <a:rPr lang="de-AT" sz="1600" dirty="0">
                <a:solidFill>
                  <a:prstClr val="black"/>
                </a:solidFill>
                <a:latin typeface="Times New Roman" panose="02020603050405020304" pitchFamily="18" charset="0"/>
                <a:cs typeface="Times New Roman" panose="02020603050405020304" pitchFamily="18" charset="0"/>
              </a:rPr>
            </a:br>
            <a:r>
              <a:rPr lang="de-AT" sz="1600" dirty="0">
                <a:solidFill>
                  <a:prstClr val="black"/>
                </a:solidFill>
                <a:latin typeface="Times New Roman" panose="02020603050405020304" pitchFamily="18" charset="0"/>
                <a:cs typeface="Times New Roman" panose="02020603050405020304" pitchFamily="18" charset="0"/>
              </a:rPr>
              <a:t>(</a:t>
            </a:r>
            <a:r>
              <a:rPr lang="de-AT" sz="1600" b="1" dirty="0">
                <a:solidFill>
                  <a:prstClr val="black"/>
                </a:solidFill>
                <a:latin typeface="Times New Roman" panose="02020603050405020304" pitchFamily="18" charset="0"/>
                <a:cs typeface="Times New Roman" panose="02020603050405020304" pitchFamily="18" charset="0"/>
              </a:rPr>
              <a:t>C</a:t>
            </a:r>
            <a:r>
              <a:rPr lang="de-AT" sz="1600" dirty="0">
                <a:solidFill>
                  <a:prstClr val="black"/>
                </a:solidFill>
                <a:latin typeface="Times New Roman" panose="02020603050405020304" pitchFamily="18" charset="0"/>
                <a:cs typeface="Times New Roman" panose="02020603050405020304" pitchFamily="18" charset="0"/>
              </a:rPr>
              <a:t> statt </a:t>
            </a:r>
            <a:r>
              <a:rPr lang="de-AT" sz="1600" u="sng" dirty="0">
                <a:solidFill>
                  <a:prstClr val="black"/>
                </a:solidFill>
                <a:latin typeface="Times New Roman" panose="02020603050405020304" pitchFamily="18" charset="0"/>
                <a:cs typeface="Times New Roman" panose="02020603050405020304" pitchFamily="18" charset="0"/>
              </a:rPr>
              <a:t>C</a:t>
            </a:r>
            <a:r>
              <a:rPr lang="de-AT" sz="1600" dirty="0">
                <a:solidFill>
                  <a:prstClr val="black"/>
                </a:solidFill>
                <a:latin typeface="Times New Roman" panose="02020603050405020304" pitchFamily="18" charset="0"/>
                <a:cs typeface="Times New Roman" panose="02020603050405020304" pitchFamily="18" charset="0"/>
              </a:rPr>
              <a:t>) gekennzeichnet werden!</a:t>
            </a:r>
          </a:p>
        </p:txBody>
      </p:sp>
      <p:sp>
        <p:nvSpPr>
          <p:cNvPr id="7" name="Textfeld 6">
            <a:extLst>
              <a:ext uri="{FF2B5EF4-FFF2-40B4-BE49-F238E27FC236}">
                <a16:creationId xmlns:a16="http://schemas.microsoft.com/office/drawing/2014/main" id="{DB3B2B8E-5424-4FDE-8EDD-D5B6C125A60E}"/>
              </a:ext>
            </a:extLst>
          </p:cNvPr>
          <p:cNvSpPr txBox="1"/>
          <p:nvPr/>
        </p:nvSpPr>
        <p:spPr>
          <a:xfrm>
            <a:off x="6816547" y="4284453"/>
            <a:ext cx="4590820" cy="1446550"/>
          </a:xfrm>
          <a:prstGeom prst="rect">
            <a:avLst/>
          </a:prstGeom>
          <a:noFill/>
          <a:ln>
            <a:solidFill>
              <a:schemeClr val="accent1"/>
            </a:solidFill>
          </a:ln>
        </p:spPr>
        <p:txBody>
          <a:bodyPr wrap="square" rtlCol="0">
            <a:spAutoFit/>
          </a:bodyPr>
          <a:lstStyle/>
          <a:p>
            <a:pPr>
              <a:tabLst>
                <a:tab pos="1257300" algn="l"/>
              </a:tabLst>
            </a:pPr>
            <a:endParaRPr lang="de-DE" sz="800" u="sng" dirty="0">
              <a:latin typeface="Times New Roman" panose="02020603050405020304" pitchFamily="18" charset="0"/>
              <a:cs typeface="Times New Roman" panose="02020603050405020304" pitchFamily="18" charset="0"/>
            </a:endParaRPr>
          </a:p>
          <a:p>
            <a:pPr>
              <a:tabLst>
                <a:tab pos="1611313" algn="l"/>
              </a:tabLst>
            </a:pPr>
            <a:r>
              <a:rPr lang="de-DE" sz="1600" u="sng" dirty="0">
                <a:latin typeface="Times New Roman" panose="02020603050405020304" pitchFamily="18" charset="0"/>
                <a:cs typeface="Times New Roman" panose="02020603050405020304" pitchFamily="18" charset="0"/>
              </a:rPr>
              <a:t>I</a:t>
            </a:r>
            <a:r>
              <a:rPr lang="de-DE" sz="1600" baseline="-25000" dirty="0">
                <a:latin typeface="Times New Roman" panose="02020603050405020304" pitchFamily="18" charset="0"/>
                <a:cs typeface="Times New Roman" panose="02020603050405020304" pitchFamily="18" charset="0"/>
              </a:rPr>
              <a:t>1</a:t>
            </a:r>
            <a:r>
              <a:rPr lang="de-DE" sz="1600" dirty="0">
                <a:latin typeface="Times New Roman" panose="02020603050405020304" pitchFamily="18" charset="0"/>
                <a:cs typeface="Times New Roman" panose="02020603050405020304" pitchFamily="18" charset="0"/>
              </a:rPr>
              <a:t>=(2+j4)A 	</a:t>
            </a:r>
            <a:r>
              <a:rPr lang="de-DE" sz="1600" dirty="0">
                <a:latin typeface="Times New Roman" panose="02020603050405020304" pitchFamily="18" charset="0"/>
                <a:cs typeface="Times New Roman" panose="02020603050405020304" pitchFamily="18" charset="0"/>
                <a:sym typeface="Wingdings" panose="05000000000000000000" pitchFamily="2" charset="2"/>
              </a:rPr>
              <a:t> I=</a:t>
            </a:r>
            <a:r>
              <a:rPr lang="de-AT" sz="1600" dirty="0">
                <a:latin typeface="Times New Roman" panose="02020603050405020304" pitchFamily="18" charset="0"/>
                <a:cs typeface="Times New Roman" panose="02020603050405020304" pitchFamily="18" charset="0"/>
              </a:rPr>
              <a:t>√</a:t>
            </a:r>
            <a:r>
              <a:rPr lang="de-DE" sz="1600" dirty="0">
                <a:latin typeface="Times New Roman" panose="02020603050405020304" pitchFamily="18" charset="0"/>
                <a:cs typeface="Times New Roman" panose="02020603050405020304" pitchFamily="18" charset="0"/>
                <a:sym typeface="Wingdings" panose="05000000000000000000" pitchFamily="2" charset="2"/>
              </a:rPr>
              <a:t>(2</a:t>
            </a:r>
            <a:r>
              <a:rPr lang="de-DE" sz="1600" baseline="30000" dirty="0">
                <a:latin typeface="Times New Roman" panose="02020603050405020304" pitchFamily="18" charset="0"/>
                <a:cs typeface="Times New Roman" panose="02020603050405020304" pitchFamily="18" charset="0"/>
                <a:sym typeface="Wingdings" panose="05000000000000000000" pitchFamily="2" charset="2"/>
              </a:rPr>
              <a:t>2</a:t>
            </a:r>
            <a:r>
              <a:rPr lang="de-DE" sz="1600" dirty="0">
                <a:latin typeface="Times New Roman" panose="02020603050405020304" pitchFamily="18" charset="0"/>
                <a:cs typeface="Times New Roman" panose="02020603050405020304" pitchFamily="18" charset="0"/>
                <a:sym typeface="Wingdings" panose="05000000000000000000" pitchFamily="2" charset="2"/>
              </a:rPr>
              <a:t>+4</a:t>
            </a:r>
            <a:r>
              <a:rPr lang="de-DE" sz="1600" baseline="30000" dirty="0">
                <a:latin typeface="Times New Roman" panose="02020603050405020304" pitchFamily="18" charset="0"/>
                <a:cs typeface="Times New Roman" panose="02020603050405020304" pitchFamily="18" charset="0"/>
                <a:sym typeface="Wingdings" panose="05000000000000000000" pitchFamily="2" charset="2"/>
              </a:rPr>
              <a:t>2</a:t>
            </a:r>
            <a:r>
              <a:rPr lang="de-DE" sz="1600" dirty="0">
                <a:latin typeface="Times New Roman" panose="02020603050405020304" pitchFamily="18" charset="0"/>
                <a:cs typeface="Times New Roman" panose="02020603050405020304" pitchFamily="18" charset="0"/>
                <a:sym typeface="Wingdings" panose="05000000000000000000" pitchFamily="2" charset="2"/>
              </a:rPr>
              <a:t>) = </a:t>
            </a:r>
            <a:r>
              <a:rPr lang="de-DE" sz="1600" u="dbl" dirty="0">
                <a:latin typeface="Times New Roman" panose="02020603050405020304" pitchFamily="18" charset="0"/>
                <a:cs typeface="Times New Roman" panose="02020603050405020304" pitchFamily="18" charset="0"/>
                <a:sym typeface="Wingdings" panose="05000000000000000000" pitchFamily="2" charset="2"/>
              </a:rPr>
              <a:t>4,47A</a:t>
            </a:r>
          </a:p>
          <a:p>
            <a:pPr>
              <a:tabLst>
                <a:tab pos="1611313" algn="l"/>
              </a:tabLst>
            </a:pPr>
            <a:r>
              <a:rPr lang="de-DE" sz="1600" dirty="0">
                <a:latin typeface="Symbol" panose="05050102010706020507" pitchFamily="18" charset="2"/>
                <a:cs typeface="Times New Roman" panose="02020603050405020304" pitchFamily="18" charset="0"/>
              </a:rPr>
              <a:t>	</a:t>
            </a:r>
            <a:r>
              <a:rPr lang="de-DE" sz="1600" dirty="0">
                <a:latin typeface="Symbol" panose="05050102010706020507" pitchFamily="18" charset="2"/>
                <a:cs typeface="Times New Roman" panose="02020603050405020304" pitchFamily="18" charset="0"/>
                <a:sym typeface="Wingdings" panose="05000000000000000000" pitchFamily="2" charset="2"/>
              </a:rPr>
              <a:t> </a:t>
            </a:r>
            <a:r>
              <a:rPr lang="de-DE" sz="1600" dirty="0">
                <a:latin typeface="Symbol" panose="05050102010706020507" pitchFamily="18" charset="2"/>
                <a:cs typeface="Times New Roman" panose="02020603050405020304" pitchFamily="18" charset="0"/>
              </a:rPr>
              <a:t>j</a:t>
            </a:r>
            <a:r>
              <a:rPr lang="de-DE" sz="1600" u="sng" baseline="-25000" dirty="0">
                <a:latin typeface="Times New Roman" panose="02020603050405020304" pitchFamily="18" charset="0"/>
                <a:cs typeface="Times New Roman" panose="02020603050405020304" pitchFamily="18" charset="0"/>
              </a:rPr>
              <a:t>I</a:t>
            </a:r>
            <a:r>
              <a:rPr lang="de-DE" sz="1600" baseline="-25000" dirty="0">
                <a:latin typeface="Times New Roman" panose="02020603050405020304" pitchFamily="18" charset="0"/>
                <a:cs typeface="Times New Roman" panose="02020603050405020304" pitchFamily="18" charset="0"/>
              </a:rPr>
              <a:t>1</a:t>
            </a:r>
            <a:r>
              <a:rPr lang="de-DE" sz="1600" dirty="0">
                <a:latin typeface="Times New Roman" panose="02020603050405020304" pitchFamily="18" charset="0"/>
                <a:cs typeface="Times New Roman" panose="02020603050405020304" pitchFamily="18" charset="0"/>
              </a:rPr>
              <a:t>=</a:t>
            </a:r>
            <a:r>
              <a:rPr lang="de-DE" sz="1600" dirty="0" err="1">
                <a:latin typeface="Times New Roman" panose="02020603050405020304" pitchFamily="18" charset="0"/>
                <a:cs typeface="Times New Roman" panose="02020603050405020304" pitchFamily="18" charset="0"/>
              </a:rPr>
              <a:t>arctan</a:t>
            </a:r>
            <a:r>
              <a:rPr lang="de-DE" sz="1600" dirty="0">
                <a:latin typeface="Times New Roman" panose="02020603050405020304" pitchFamily="18" charset="0"/>
                <a:cs typeface="Times New Roman" panose="02020603050405020304" pitchFamily="18" charset="0"/>
              </a:rPr>
              <a:t>(4/2) = </a:t>
            </a:r>
            <a:r>
              <a:rPr lang="de-DE" sz="1600" u="dbl" dirty="0">
                <a:latin typeface="Times New Roman" panose="02020603050405020304" pitchFamily="18" charset="0"/>
                <a:cs typeface="Times New Roman" panose="02020603050405020304" pitchFamily="18" charset="0"/>
              </a:rPr>
              <a:t>63,4°</a:t>
            </a:r>
          </a:p>
          <a:p>
            <a:pPr>
              <a:tabLst>
                <a:tab pos="1611313" algn="l"/>
              </a:tabLst>
            </a:pPr>
            <a:endParaRPr lang="de-DE" sz="1600" u="dbl" dirty="0">
              <a:latin typeface="Times New Roman" panose="02020603050405020304" pitchFamily="18" charset="0"/>
              <a:cs typeface="Times New Roman" panose="02020603050405020304" pitchFamily="18" charset="0"/>
            </a:endParaRPr>
          </a:p>
          <a:p>
            <a:pPr>
              <a:tabLst>
                <a:tab pos="1611313" algn="l"/>
              </a:tabLst>
            </a:pPr>
            <a:r>
              <a:rPr lang="de-DE" sz="1600" dirty="0">
                <a:latin typeface="Times New Roman" panose="02020603050405020304" pitchFamily="18" charset="0"/>
                <a:cs typeface="Times New Roman" panose="02020603050405020304" pitchFamily="18" charset="0"/>
              </a:rPr>
              <a:t>U</a:t>
            </a:r>
            <a:r>
              <a:rPr lang="de-DE" sz="1600" baseline="-25000" dirty="0">
                <a:latin typeface="Times New Roman" panose="02020603050405020304" pitchFamily="18" charset="0"/>
                <a:cs typeface="Times New Roman" panose="02020603050405020304" pitchFamily="18" charset="0"/>
              </a:rPr>
              <a:t>1</a:t>
            </a:r>
            <a:r>
              <a:rPr lang="de-DE" sz="1600" dirty="0">
                <a:latin typeface="Times New Roman" panose="02020603050405020304" pitchFamily="18" charset="0"/>
                <a:cs typeface="Times New Roman" panose="02020603050405020304" pitchFamily="18" charset="0"/>
              </a:rPr>
              <a:t>=58,3V  149°	</a:t>
            </a:r>
            <a:r>
              <a:rPr lang="de-DE" sz="1600" dirty="0">
                <a:latin typeface="Times New Roman" panose="02020603050405020304" pitchFamily="18" charset="0"/>
                <a:cs typeface="Times New Roman" panose="02020603050405020304" pitchFamily="18" charset="0"/>
                <a:sym typeface="Wingdings" panose="05000000000000000000" pitchFamily="2" charset="2"/>
              </a:rPr>
              <a:t> Re</a:t>
            </a:r>
            <a:r>
              <a:rPr lang="de-DE" sz="1600" u="sng" dirty="0">
                <a:latin typeface="Times New Roman" panose="02020603050405020304" pitchFamily="18" charset="0"/>
                <a:cs typeface="Times New Roman" panose="02020603050405020304" pitchFamily="18" charset="0"/>
              </a:rPr>
              <a:t>U</a:t>
            </a:r>
            <a:r>
              <a:rPr lang="de-DE" sz="1600" baseline="-25000" dirty="0">
                <a:latin typeface="Times New Roman" panose="02020603050405020304" pitchFamily="18" charset="0"/>
                <a:cs typeface="Times New Roman" panose="02020603050405020304" pitchFamily="18" charset="0"/>
              </a:rPr>
              <a:t>1</a:t>
            </a:r>
            <a:r>
              <a:rPr lang="de-DE" sz="1600" dirty="0">
                <a:latin typeface="Times New Roman" panose="02020603050405020304" pitchFamily="18" charset="0"/>
                <a:cs typeface="Times New Roman" panose="02020603050405020304" pitchFamily="18" charset="0"/>
              </a:rPr>
              <a:t>=58,3*cos(149°) =</a:t>
            </a:r>
            <a:r>
              <a:rPr lang="de-DE" sz="1600" u="dbl" dirty="0">
                <a:latin typeface="Times New Roman" panose="02020603050405020304" pitchFamily="18" charset="0"/>
                <a:cs typeface="Times New Roman" panose="02020603050405020304" pitchFamily="18" charset="0"/>
              </a:rPr>
              <a:t> -50V </a:t>
            </a:r>
            <a:br>
              <a:rPr lang="de-DE" sz="1600" dirty="0">
                <a:latin typeface="Times New Roman" panose="02020603050405020304" pitchFamily="18" charset="0"/>
                <a:cs typeface="Times New Roman" panose="02020603050405020304" pitchFamily="18" charset="0"/>
              </a:rPr>
            </a:br>
            <a:r>
              <a:rPr lang="de-DE" sz="1600" dirty="0">
                <a:latin typeface="Times New Roman" panose="02020603050405020304" pitchFamily="18" charset="0"/>
                <a:cs typeface="Times New Roman" panose="02020603050405020304" pitchFamily="18" charset="0"/>
              </a:rPr>
              <a:t>	</a:t>
            </a:r>
            <a:r>
              <a:rPr lang="de-DE" sz="1600" dirty="0">
                <a:latin typeface="Times New Roman" panose="02020603050405020304" pitchFamily="18" charset="0"/>
                <a:cs typeface="Times New Roman" panose="02020603050405020304" pitchFamily="18" charset="0"/>
                <a:sym typeface="Wingdings" panose="05000000000000000000" pitchFamily="2" charset="2"/>
              </a:rPr>
              <a:t> Im</a:t>
            </a:r>
            <a:r>
              <a:rPr lang="de-DE" sz="1600" u="sng" dirty="0">
                <a:latin typeface="Times New Roman" panose="02020603050405020304" pitchFamily="18" charset="0"/>
                <a:cs typeface="Times New Roman" panose="02020603050405020304" pitchFamily="18" charset="0"/>
              </a:rPr>
              <a:t>U</a:t>
            </a:r>
            <a:r>
              <a:rPr lang="de-DE" sz="1600" baseline="-25000" dirty="0">
                <a:latin typeface="Times New Roman" panose="02020603050405020304" pitchFamily="18" charset="0"/>
                <a:cs typeface="Times New Roman" panose="02020603050405020304" pitchFamily="18" charset="0"/>
              </a:rPr>
              <a:t>1</a:t>
            </a:r>
            <a:r>
              <a:rPr lang="de-DE" sz="1600" dirty="0">
                <a:latin typeface="Times New Roman" panose="02020603050405020304" pitchFamily="18" charset="0"/>
                <a:cs typeface="Times New Roman" panose="02020603050405020304" pitchFamily="18" charset="0"/>
              </a:rPr>
              <a:t>=58,3*sin(149°) = </a:t>
            </a:r>
            <a:r>
              <a:rPr lang="de-DE" sz="1600" u="dbl" dirty="0">
                <a:latin typeface="Times New Roman" panose="02020603050405020304" pitchFamily="18" charset="0"/>
                <a:cs typeface="Times New Roman" panose="02020603050405020304" pitchFamily="18" charset="0"/>
              </a:rPr>
              <a:t>+30V </a:t>
            </a:r>
            <a:endParaRPr lang="de-AT" sz="1600" u="dbl" dirty="0">
              <a:latin typeface="Times New Roman" panose="02020603050405020304" pitchFamily="18" charset="0"/>
              <a:cs typeface="Times New Roman" panose="02020603050405020304" pitchFamily="18" charset="0"/>
            </a:endParaRPr>
          </a:p>
        </p:txBody>
      </p:sp>
      <p:grpSp>
        <p:nvGrpSpPr>
          <p:cNvPr id="5" name="Gruppierung 4"/>
          <p:cNvGrpSpPr/>
          <p:nvPr/>
        </p:nvGrpSpPr>
        <p:grpSpPr>
          <a:xfrm>
            <a:off x="3260557" y="3693695"/>
            <a:ext cx="336885" cy="253781"/>
            <a:chOff x="3260557" y="3693695"/>
            <a:chExt cx="336885" cy="253781"/>
          </a:xfrm>
        </p:grpSpPr>
        <p:cxnSp>
          <p:nvCxnSpPr>
            <p:cNvPr id="15" name="Gerader Verbinder 14">
              <a:extLst>
                <a:ext uri="{FF2B5EF4-FFF2-40B4-BE49-F238E27FC236}">
                  <a16:creationId xmlns:a16="http://schemas.microsoft.com/office/drawing/2014/main" id="{D0007929-BF8F-4435-B2C3-3430484C2F49}"/>
                </a:ext>
              </a:extLst>
            </p:cNvPr>
            <p:cNvCxnSpPr>
              <a:cxnSpLocks/>
            </p:cNvCxnSpPr>
            <p:nvPr/>
          </p:nvCxnSpPr>
          <p:spPr>
            <a:xfrm>
              <a:off x="3260557" y="3693695"/>
              <a:ext cx="0" cy="2537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9015FE35-528B-452E-86F9-002C6E00A8C3}"/>
                </a:ext>
              </a:extLst>
            </p:cNvPr>
            <p:cNvCxnSpPr/>
            <p:nvPr/>
          </p:nvCxnSpPr>
          <p:spPr>
            <a:xfrm>
              <a:off x="3272589" y="3943299"/>
              <a:ext cx="3248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 name="Gruppieren 1">
            <a:extLst>
              <a:ext uri="{FF2B5EF4-FFF2-40B4-BE49-F238E27FC236}">
                <a16:creationId xmlns:a16="http://schemas.microsoft.com/office/drawing/2014/main" id="{D78751EB-71A0-4540-8604-D5F2E6C124E1}"/>
              </a:ext>
            </a:extLst>
          </p:cNvPr>
          <p:cNvGrpSpPr/>
          <p:nvPr/>
        </p:nvGrpSpPr>
        <p:grpSpPr>
          <a:xfrm>
            <a:off x="4122820" y="3698657"/>
            <a:ext cx="336885" cy="253781"/>
            <a:chOff x="4122820" y="3698657"/>
            <a:chExt cx="336885" cy="253781"/>
          </a:xfrm>
        </p:grpSpPr>
        <p:cxnSp>
          <p:nvCxnSpPr>
            <p:cNvPr id="19" name="Gerader Verbinder 18">
              <a:extLst>
                <a:ext uri="{FF2B5EF4-FFF2-40B4-BE49-F238E27FC236}">
                  <a16:creationId xmlns:a16="http://schemas.microsoft.com/office/drawing/2014/main" id="{C892DFCF-CCBB-4E83-9C61-2E9DC9F7EF6A}"/>
                </a:ext>
              </a:extLst>
            </p:cNvPr>
            <p:cNvCxnSpPr>
              <a:cxnSpLocks/>
            </p:cNvCxnSpPr>
            <p:nvPr/>
          </p:nvCxnSpPr>
          <p:spPr>
            <a:xfrm>
              <a:off x="4122820" y="3698657"/>
              <a:ext cx="0" cy="2537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4BD408AF-E4AB-40F1-A135-97E079DFAEB3}"/>
                </a:ext>
              </a:extLst>
            </p:cNvPr>
            <p:cNvCxnSpPr/>
            <p:nvPr/>
          </p:nvCxnSpPr>
          <p:spPr>
            <a:xfrm>
              <a:off x="4134852" y="3948261"/>
              <a:ext cx="3248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 name="Gerader Verbinder 23">
            <a:extLst>
              <a:ext uri="{FF2B5EF4-FFF2-40B4-BE49-F238E27FC236}">
                <a16:creationId xmlns:a16="http://schemas.microsoft.com/office/drawing/2014/main" id="{1130CA70-D572-4EDB-AF0A-296156EF776D}"/>
              </a:ext>
            </a:extLst>
          </p:cNvPr>
          <p:cNvCxnSpPr>
            <a:cxnSpLocks/>
          </p:cNvCxnSpPr>
          <p:nvPr/>
        </p:nvCxnSpPr>
        <p:spPr>
          <a:xfrm>
            <a:off x="9068414" y="4461412"/>
            <a:ext cx="629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46059438-8CE4-4161-8067-35AA3AA5492B}"/>
              </a:ext>
            </a:extLst>
          </p:cNvPr>
          <p:cNvCxnSpPr>
            <a:cxnSpLocks/>
          </p:cNvCxnSpPr>
          <p:nvPr/>
        </p:nvCxnSpPr>
        <p:spPr>
          <a:xfrm>
            <a:off x="7781518" y="5177172"/>
            <a:ext cx="0" cy="2537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DD07698-62C4-4104-B4AA-37692C2F53B2}"/>
              </a:ext>
            </a:extLst>
          </p:cNvPr>
          <p:cNvCxnSpPr>
            <a:cxnSpLocks/>
          </p:cNvCxnSpPr>
          <p:nvPr/>
        </p:nvCxnSpPr>
        <p:spPr>
          <a:xfrm>
            <a:off x="7781518" y="5430953"/>
            <a:ext cx="4158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Grafik 33">
            <a:extLst>
              <a:ext uri="{FF2B5EF4-FFF2-40B4-BE49-F238E27FC236}">
                <a16:creationId xmlns:a16="http://schemas.microsoft.com/office/drawing/2014/main" id="{83029ECB-9222-4E98-BB3A-A12694B7F51F}"/>
              </a:ext>
            </a:extLst>
          </p:cNvPr>
          <p:cNvPicPr>
            <a:picLocks noChangeAspect="1"/>
          </p:cNvPicPr>
          <p:nvPr/>
        </p:nvPicPr>
        <p:blipFill rotWithShape="1">
          <a:blip r:embed="rId4"/>
          <a:srcRect b="39090"/>
          <a:stretch/>
        </p:blipFill>
        <p:spPr>
          <a:xfrm>
            <a:off x="6621379" y="1044408"/>
            <a:ext cx="5090556" cy="3116949"/>
          </a:xfrm>
          <a:prstGeom prst="rect">
            <a:avLst/>
          </a:prstGeom>
        </p:spPr>
      </p:pic>
    </p:spTree>
    <p:extLst>
      <p:ext uri="{BB962C8B-B14F-4D97-AF65-F5344CB8AC3E}">
        <p14:creationId xmlns:p14="http://schemas.microsoft.com/office/powerpoint/2010/main" val="163796742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3990</Words>
  <Application>Microsoft Office PowerPoint</Application>
  <PresentationFormat>Breitbild</PresentationFormat>
  <Paragraphs>215</Paragraphs>
  <Slides>27</Slides>
  <Notes>1</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27</vt:i4>
      </vt:variant>
    </vt:vector>
  </HeadingPairs>
  <TitlesOfParts>
    <vt:vector size="35" baseType="lpstr">
      <vt:lpstr>Arial</vt:lpstr>
      <vt:lpstr>Calibri</vt:lpstr>
      <vt:lpstr>Calibri Light</vt:lpstr>
      <vt:lpstr>Cambria Math</vt:lpstr>
      <vt:lpstr>Symbol</vt:lpstr>
      <vt:lpstr>Times New Roman</vt:lpstr>
      <vt:lpstr>Wingdings</vt:lpstr>
      <vt:lpstr>Office-Design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adipaps</dc:creator>
  <cp:lastModifiedBy>Peter Lindmoser</cp:lastModifiedBy>
  <cp:revision>432</cp:revision>
  <cp:lastPrinted>2018-06-17T06:52:52Z</cp:lastPrinted>
  <dcterms:created xsi:type="dcterms:W3CDTF">2018-03-02T17:40:20Z</dcterms:created>
  <dcterms:modified xsi:type="dcterms:W3CDTF">2021-12-07T15:45:59Z</dcterms:modified>
</cp:coreProperties>
</file>